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vml" ContentType="application/vnd.openxmlformats-officedocument.vmlDrawi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0275213" cy="42803763"/>
  <p:notesSz cx="30275213" cy="42803763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Monaco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BA93"/>
    <a:srgbClr val="7DBFFF"/>
    <a:srgbClr val="61ADFF"/>
    <a:srgbClr val="FFD2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3" d="100"/>
          <a:sy n="33" d="100"/>
        </p:scale>
        <p:origin x="-1624" y="1792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3119100" cy="2139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17148175" y="0"/>
            <a:ext cx="13120688" cy="2139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44FFA-6840-C34C-A25D-EEAFA6545782}" type="datetimeFigureOut">
              <a:rPr lang="en-US" smtClean="0"/>
              <a:t>10/8/12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40655875"/>
            <a:ext cx="13119100" cy="2139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7148175" y="40655875"/>
            <a:ext cx="13120688" cy="2139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376AA1-AC45-524A-9C44-D0AF09AFB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3443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3119100" cy="2139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7148175" y="0"/>
            <a:ext cx="13120688" cy="21399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3E6E57-0961-9C40-BA8A-968670CFA447}" type="datetimeFigureOut">
              <a:rPr lang="en-US" smtClean="0"/>
              <a:t>10/8/12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461500" y="3209925"/>
            <a:ext cx="11353800" cy="160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027363" y="20331113"/>
            <a:ext cx="24220487" cy="192627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0655875"/>
            <a:ext cx="13119100" cy="2139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7148175" y="40655875"/>
            <a:ext cx="13120688" cy="21399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8DBA9-D3CB-6741-823D-B79073940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519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8DBA9-D3CB-6741-823D-B79073940C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2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logo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949606" y="0"/>
            <a:ext cx="1750205" cy="17502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45209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4607" y="0"/>
            <a:ext cx="25222200" cy="1742281"/>
          </a:xfrm>
          <a:prstGeom prst="rect">
            <a:avLst/>
          </a:prstGeom>
        </p:spPr>
        <p:txBody>
          <a:bodyPr vert="horz"/>
          <a:lstStyle>
            <a:lvl1pPr algn="ctr">
              <a:defRPr sz="6000" b="1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defTabSz="538163"/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87" y="2580481"/>
            <a:ext cx="7328119" cy="89154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buSzPct val="50000"/>
              <a:defRPr sz="1800">
                <a:latin typeface="Arial"/>
                <a:cs typeface="Arial"/>
              </a:defRPr>
            </a:lvl3pPr>
            <a:lvl4pPr>
              <a:buSzPct val="50000"/>
              <a:defRPr sz="1600">
                <a:latin typeface="Arial"/>
                <a:cs typeface="Arial"/>
              </a:defRPr>
            </a:lvl4pPr>
            <a:lvl5pPr>
              <a:buSzPct val="50000"/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3"/>
          <p:cNvSpPr>
            <a:spLocks noGrp="1"/>
          </p:cNvSpPr>
          <p:nvPr>
            <p:ph sz="half" idx="10"/>
          </p:nvPr>
        </p:nvSpPr>
        <p:spPr>
          <a:xfrm>
            <a:off x="15310425" y="2580481"/>
            <a:ext cx="7328119" cy="89154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buSzPct val="50000"/>
              <a:defRPr sz="1800">
                <a:latin typeface="Arial"/>
                <a:cs typeface="Arial"/>
              </a:defRPr>
            </a:lvl3pPr>
            <a:lvl4pPr>
              <a:buSzPct val="50000"/>
              <a:defRPr sz="1600">
                <a:latin typeface="Arial"/>
                <a:cs typeface="Arial"/>
              </a:defRPr>
            </a:lvl4pPr>
            <a:lvl5pPr>
              <a:buSzPct val="50000"/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1"/>
          </p:nvPr>
        </p:nvSpPr>
        <p:spPr>
          <a:xfrm>
            <a:off x="22947094" y="2580481"/>
            <a:ext cx="7328119" cy="89916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buSzPct val="50000"/>
              <a:defRPr sz="1800">
                <a:latin typeface="Arial"/>
                <a:cs typeface="Arial"/>
              </a:defRPr>
            </a:lvl3pPr>
            <a:lvl4pPr>
              <a:buSzPct val="50000"/>
              <a:defRPr sz="1600">
                <a:latin typeface="Arial"/>
                <a:cs typeface="Arial"/>
              </a:defRPr>
            </a:lvl4pPr>
            <a:lvl5pPr>
              <a:buSzPct val="50000"/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3"/>
          <p:cNvSpPr>
            <a:spLocks noGrp="1"/>
          </p:cNvSpPr>
          <p:nvPr>
            <p:ph sz="half" idx="12"/>
          </p:nvPr>
        </p:nvSpPr>
        <p:spPr>
          <a:xfrm>
            <a:off x="7673756" y="2580481"/>
            <a:ext cx="7328119" cy="89154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buSzPct val="50000"/>
              <a:defRPr sz="1800">
                <a:latin typeface="Arial"/>
                <a:cs typeface="Arial"/>
              </a:defRPr>
            </a:lvl3pPr>
            <a:lvl4pPr>
              <a:buSzPct val="50000"/>
              <a:defRPr sz="1600">
                <a:latin typeface="Arial"/>
                <a:cs typeface="Arial"/>
              </a:defRPr>
            </a:lvl4pPr>
            <a:lvl5pPr>
              <a:buSzPct val="50000"/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half" idx="13"/>
          </p:nvPr>
        </p:nvSpPr>
        <p:spPr>
          <a:xfrm>
            <a:off x="24941" y="12715081"/>
            <a:ext cx="7328119" cy="87630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14"/>
          </p:nvPr>
        </p:nvSpPr>
        <p:spPr>
          <a:xfrm>
            <a:off x="15298279" y="12715081"/>
            <a:ext cx="7328119" cy="87630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Content Placeholder 3"/>
          <p:cNvSpPr>
            <a:spLocks noGrp="1"/>
          </p:cNvSpPr>
          <p:nvPr>
            <p:ph sz="half" idx="15"/>
          </p:nvPr>
        </p:nvSpPr>
        <p:spPr>
          <a:xfrm>
            <a:off x="22934948" y="127150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7661610" y="12715081"/>
            <a:ext cx="7328119" cy="87630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29226" y="226972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8" name="Content Placeholder 3"/>
          <p:cNvSpPr>
            <a:spLocks noGrp="1"/>
          </p:cNvSpPr>
          <p:nvPr>
            <p:ph sz="half" idx="18"/>
          </p:nvPr>
        </p:nvSpPr>
        <p:spPr>
          <a:xfrm>
            <a:off x="15302564" y="226972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Content Placeholder 3"/>
          <p:cNvSpPr>
            <a:spLocks noGrp="1"/>
          </p:cNvSpPr>
          <p:nvPr>
            <p:ph sz="half" idx="19"/>
          </p:nvPr>
        </p:nvSpPr>
        <p:spPr>
          <a:xfrm>
            <a:off x="22939233" y="227734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20"/>
          </p:nvPr>
        </p:nvSpPr>
        <p:spPr>
          <a:xfrm>
            <a:off x="7665895" y="226972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Content Placeholder 3"/>
          <p:cNvSpPr>
            <a:spLocks noGrp="1"/>
          </p:cNvSpPr>
          <p:nvPr>
            <p:ph sz="half" idx="21"/>
          </p:nvPr>
        </p:nvSpPr>
        <p:spPr>
          <a:xfrm>
            <a:off x="37087" y="326794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2" name="Content Placeholder 3"/>
          <p:cNvSpPr>
            <a:spLocks noGrp="1"/>
          </p:cNvSpPr>
          <p:nvPr>
            <p:ph sz="half" idx="22"/>
          </p:nvPr>
        </p:nvSpPr>
        <p:spPr>
          <a:xfrm>
            <a:off x="15335588" y="326794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3" name="Content Placeholder 3"/>
          <p:cNvSpPr>
            <a:spLocks noGrp="1"/>
          </p:cNvSpPr>
          <p:nvPr>
            <p:ph sz="half" idx="23"/>
          </p:nvPr>
        </p:nvSpPr>
        <p:spPr>
          <a:xfrm>
            <a:off x="22972257" y="327556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4" name="Content Placeholder 3"/>
          <p:cNvSpPr>
            <a:spLocks noGrp="1"/>
          </p:cNvSpPr>
          <p:nvPr>
            <p:ph sz="half" idx="24"/>
          </p:nvPr>
        </p:nvSpPr>
        <p:spPr>
          <a:xfrm>
            <a:off x="7698919" y="32679481"/>
            <a:ext cx="7328119" cy="8839200"/>
          </a:xfrm>
          <a:prstGeom prst="rect">
            <a:avLst/>
          </a:prstGeom>
        </p:spPr>
        <p:txBody>
          <a:bodyPr vert="horz">
            <a:noAutofit/>
          </a:bodyPr>
          <a:lstStyle>
            <a:lvl1pPr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25" hasCustomPrompt="1"/>
          </p:nvPr>
        </p:nvSpPr>
        <p:spPr>
          <a:xfrm>
            <a:off x="7670006" y="1818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28" name="Text Placeholder 26"/>
          <p:cNvSpPr>
            <a:spLocks noGrp="1"/>
          </p:cNvSpPr>
          <p:nvPr>
            <p:ph type="body" sz="quarter" idx="26" hasCustomPrompt="1"/>
          </p:nvPr>
        </p:nvSpPr>
        <p:spPr>
          <a:xfrm>
            <a:off x="152400" y="1818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27" hasCustomPrompt="1"/>
          </p:nvPr>
        </p:nvSpPr>
        <p:spPr>
          <a:xfrm>
            <a:off x="15290006" y="1818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28" hasCustomPrompt="1"/>
          </p:nvPr>
        </p:nvSpPr>
        <p:spPr>
          <a:xfrm>
            <a:off x="22910800" y="1818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0" name="Text Placeholder 26"/>
          <p:cNvSpPr>
            <a:spLocks noGrp="1"/>
          </p:cNvSpPr>
          <p:nvPr>
            <p:ph type="body" sz="quarter" idx="29" hasCustomPrompt="1"/>
          </p:nvPr>
        </p:nvSpPr>
        <p:spPr>
          <a:xfrm>
            <a:off x="7501741" y="118768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1" name="Text Placeholder 26"/>
          <p:cNvSpPr>
            <a:spLocks noGrp="1"/>
          </p:cNvSpPr>
          <p:nvPr>
            <p:ph type="body" sz="quarter" idx="30" hasCustomPrompt="1"/>
          </p:nvPr>
        </p:nvSpPr>
        <p:spPr>
          <a:xfrm>
            <a:off x="-15865" y="118768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2" name="Text Placeholder 26"/>
          <p:cNvSpPr>
            <a:spLocks noGrp="1"/>
          </p:cNvSpPr>
          <p:nvPr>
            <p:ph type="body" sz="quarter" idx="31" hasCustomPrompt="1"/>
          </p:nvPr>
        </p:nvSpPr>
        <p:spPr>
          <a:xfrm>
            <a:off x="15121741" y="118768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3" name="Text Placeholder 26"/>
          <p:cNvSpPr>
            <a:spLocks noGrp="1"/>
          </p:cNvSpPr>
          <p:nvPr>
            <p:ph type="body" sz="quarter" idx="32" hasCustomPrompt="1"/>
          </p:nvPr>
        </p:nvSpPr>
        <p:spPr>
          <a:xfrm>
            <a:off x="22742535" y="118768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4" name="Text Placeholder 26"/>
          <p:cNvSpPr>
            <a:spLocks noGrp="1"/>
          </p:cNvSpPr>
          <p:nvPr>
            <p:ph type="body" sz="quarter" idx="33" hasCustomPrompt="1"/>
          </p:nvPr>
        </p:nvSpPr>
        <p:spPr>
          <a:xfrm>
            <a:off x="7517606" y="219352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5" name="Text Placeholder 26"/>
          <p:cNvSpPr>
            <a:spLocks noGrp="1"/>
          </p:cNvSpPr>
          <p:nvPr>
            <p:ph type="body" sz="quarter" idx="34" hasCustomPrompt="1"/>
          </p:nvPr>
        </p:nvSpPr>
        <p:spPr>
          <a:xfrm>
            <a:off x="0" y="219352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6" name="Text Placeholder 26"/>
          <p:cNvSpPr>
            <a:spLocks noGrp="1"/>
          </p:cNvSpPr>
          <p:nvPr>
            <p:ph type="body" sz="quarter" idx="35" hasCustomPrompt="1"/>
          </p:nvPr>
        </p:nvSpPr>
        <p:spPr>
          <a:xfrm>
            <a:off x="15137606" y="219352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7" name="Text Placeholder 26"/>
          <p:cNvSpPr>
            <a:spLocks noGrp="1"/>
          </p:cNvSpPr>
          <p:nvPr>
            <p:ph type="body" sz="quarter" idx="36" hasCustomPrompt="1"/>
          </p:nvPr>
        </p:nvSpPr>
        <p:spPr>
          <a:xfrm>
            <a:off x="22758400" y="219352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8" name="Text Placeholder 26"/>
          <p:cNvSpPr>
            <a:spLocks noGrp="1"/>
          </p:cNvSpPr>
          <p:nvPr>
            <p:ph type="body" sz="quarter" idx="37" hasCustomPrompt="1"/>
          </p:nvPr>
        </p:nvSpPr>
        <p:spPr>
          <a:xfrm>
            <a:off x="7504066" y="31917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9" name="Text Placeholder 26"/>
          <p:cNvSpPr>
            <a:spLocks noGrp="1"/>
          </p:cNvSpPr>
          <p:nvPr>
            <p:ph type="body" sz="quarter" idx="38" hasCustomPrompt="1"/>
          </p:nvPr>
        </p:nvSpPr>
        <p:spPr>
          <a:xfrm>
            <a:off x="-13540" y="31917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50" name="Text Placeholder 26"/>
          <p:cNvSpPr>
            <a:spLocks noGrp="1"/>
          </p:cNvSpPr>
          <p:nvPr>
            <p:ph type="body" sz="quarter" idx="39" hasCustomPrompt="1"/>
          </p:nvPr>
        </p:nvSpPr>
        <p:spPr>
          <a:xfrm>
            <a:off x="15124066" y="31917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51" name="Text Placeholder 26"/>
          <p:cNvSpPr>
            <a:spLocks noGrp="1"/>
          </p:cNvSpPr>
          <p:nvPr>
            <p:ph type="body" sz="quarter" idx="40" hasCustomPrompt="1"/>
          </p:nvPr>
        </p:nvSpPr>
        <p:spPr>
          <a:xfrm>
            <a:off x="22744860" y="31917481"/>
            <a:ext cx="7364413" cy="5334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="1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1">
                <a:latin typeface="Arial"/>
                <a:cs typeface="Arial"/>
              </a:defRPr>
            </a:lvl2pPr>
            <a:lvl3pPr>
              <a:defRPr b="1">
                <a:latin typeface="Arial"/>
                <a:cs typeface="Arial"/>
              </a:defRPr>
            </a:lvl3pPr>
            <a:lvl4pPr>
              <a:defRPr b="1">
                <a:latin typeface="Arial"/>
                <a:cs typeface="Arial"/>
              </a:defRPr>
            </a:lvl4pPr>
            <a:lvl5pPr>
              <a:defRPr b="1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71786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3631405" y="-27582"/>
            <a:ext cx="24765001" cy="1727144"/>
          </a:xfrm>
          <a:prstGeom prst="rect">
            <a:avLst/>
          </a:prstGeom>
          <a:solidFill>
            <a:srgbClr val="F2852B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lIns="50799" tIns="50799" rIns="50799" bIns="50799" anchor="t"/>
          <a:lstStyle/>
          <a:p>
            <a:pPr algn="ctr" defTabSz="538163"/>
            <a:endParaRPr lang="en-GB" sz="3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0" y="11986418"/>
            <a:ext cx="30275213" cy="10058400"/>
          </a:xfrm>
          <a:prstGeom prst="rect">
            <a:avLst/>
          </a:prstGeom>
          <a:solidFill>
            <a:srgbClr val="EEF2F7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-4729" y="1928018"/>
            <a:ext cx="30279942" cy="10058400"/>
          </a:xfrm>
          <a:prstGeom prst="rect">
            <a:avLst/>
          </a:prstGeom>
          <a:solidFill>
            <a:srgbClr val="D8E1ED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-4729" y="21859081"/>
            <a:ext cx="30279942" cy="10058400"/>
          </a:xfrm>
          <a:prstGeom prst="rect">
            <a:avLst/>
          </a:prstGeom>
          <a:solidFill>
            <a:srgbClr val="D8E1ED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10" name="Rectangle 9"/>
          <p:cNvSpPr>
            <a:spLocks noChangeArrowheads="1"/>
          </p:cNvSpPr>
          <p:nvPr userDrawn="1"/>
        </p:nvSpPr>
        <p:spPr bwMode="auto">
          <a:xfrm>
            <a:off x="0" y="32103218"/>
            <a:ext cx="30275213" cy="10058400"/>
          </a:xfrm>
          <a:prstGeom prst="rect">
            <a:avLst/>
          </a:prstGeom>
          <a:solidFill>
            <a:srgbClr val="EEF2F7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pic>
        <p:nvPicPr>
          <p:cNvPr id="11" name="Picture 4" descr="logo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575000" y="15875"/>
            <a:ext cx="1650206" cy="1650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6" descr="parcxerox_rgb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06" y="142081"/>
            <a:ext cx="3269229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12"/>
          <p:cNvSpPr/>
          <p:nvPr userDrawn="1"/>
        </p:nvSpPr>
        <p:spPr bwMode="auto">
          <a:xfrm>
            <a:off x="0" y="-10320"/>
            <a:ext cx="30275213" cy="42814083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aco" charset="0"/>
              <a:ea typeface="ＭＳ Ｐゴシック" charset="0"/>
            </a:endParaRPr>
          </a:p>
        </p:txBody>
      </p:sp>
      <p:sp>
        <p:nvSpPr>
          <p:cNvPr id="14" name="Rectangle 12"/>
          <p:cNvSpPr>
            <a:spLocks noChangeArrowheads="1"/>
          </p:cNvSpPr>
          <p:nvPr userDrawn="1"/>
        </p:nvSpPr>
        <p:spPr bwMode="auto">
          <a:xfrm>
            <a:off x="-1" y="1894681"/>
            <a:ext cx="30275213" cy="719137"/>
          </a:xfrm>
          <a:prstGeom prst="rect">
            <a:avLst/>
          </a:prstGeom>
          <a:solidFill>
            <a:srgbClr val="548BD4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15" name="Rectangle 80"/>
          <p:cNvSpPr>
            <a:spLocks noChangeArrowheads="1"/>
          </p:cNvSpPr>
          <p:nvPr userDrawn="1"/>
        </p:nvSpPr>
        <p:spPr bwMode="auto">
          <a:xfrm>
            <a:off x="-1" y="11986418"/>
            <a:ext cx="30275213" cy="719138"/>
          </a:xfrm>
          <a:prstGeom prst="rect">
            <a:avLst/>
          </a:prstGeom>
          <a:solidFill>
            <a:srgbClr val="F28226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16" name="Rectangle 12"/>
          <p:cNvSpPr>
            <a:spLocks noChangeArrowheads="1"/>
          </p:cNvSpPr>
          <p:nvPr userDrawn="1"/>
        </p:nvSpPr>
        <p:spPr bwMode="auto">
          <a:xfrm>
            <a:off x="50006" y="22044818"/>
            <a:ext cx="30275213" cy="719137"/>
          </a:xfrm>
          <a:prstGeom prst="rect">
            <a:avLst/>
          </a:prstGeom>
          <a:solidFill>
            <a:srgbClr val="548BD4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  <p:sp>
        <p:nvSpPr>
          <p:cNvPr id="17" name="Rectangle 80"/>
          <p:cNvSpPr>
            <a:spLocks noChangeArrowheads="1"/>
          </p:cNvSpPr>
          <p:nvPr userDrawn="1"/>
        </p:nvSpPr>
        <p:spPr bwMode="auto">
          <a:xfrm>
            <a:off x="0" y="32027018"/>
            <a:ext cx="30275213" cy="719138"/>
          </a:xfrm>
          <a:prstGeom prst="rect">
            <a:avLst/>
          </a:prstGeom>
          <a:solidFill>
            <a:srgbClr val="F28226"/>
          </a:solidFill>
          <a:ln>
            <a:noFill/>
          </a:ln>
          <a:extLs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US">
              <a:latin typeface="Arial"/>
              <a:cs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3" r:id="rId2"/>
  </p:sldLayoutIdLst>
  <p:txStyles>
    <p:titleStyle>
      <a:lvl1pPr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2pPr>
      <a:lvl3pPr marL="11430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3pPr>
      <a:lvl4pPr marL="16002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4pPr>
      <a:lvl5pPr marL="20574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5pPr>
      <a:lvl6pPr marL="25146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6pPr>
      <a:lvl7pPr marL="29718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7pPr>
      <a:lvl8pPr marL="34290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8pPr>
      <a:lvl9pPr marL="3886200" indent="-228600" algn="l" defTabSz="198438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Monaco" charset="0"/>
        <a:defRPr sz="4400">
          <a:solidFill>
            <a:srgbClr val="000000"/>
          </a:solidFill>
          <a:latin typeface="Monaco" charset="0"/>
          <a:ea typeface="ＭＳ Ｐゴシック" charset="0"/>
        </a:defRPr>
      </a:lvl9pPr>
    </p:titleStyle>
    <p:bodyStyle>
      <a:lvl1pPr marL="342900" indent="-3429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•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–"/>
        <a:defRPr sz="2800">
          <a:solidFill>
            <a:srgbClr val="000000"/>
          </a:solidFill>
          <a:latin typeface="+mn-lt"/>
          <a:ea typeface="+mn-ea"/>
        </a:defRPr>
      </a:lvl2pPr>
      <a:lvl3pPr marL="11430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•"/>
        <a:defRPr sz="2400">
          <a:solidFill>
            <a:srgbClr val="000000"/>
          </a:solidFill>
          <a:latin typeface="+mn-lt"/>
          <a:ea typeface="+mn-ea"/>
        </a:defRPr>
      </a:lvl3pPr>
      <a:lvl4pPr marL="16002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–"/>
        <a:defRPr sz="2000">
          <a:solidFill>
            <a:srgbClr val="000000"/>
          </a:solidFill>
          <a:latin typeface="+mn-lt"/>
          <a:ea typeface="+mn-ea"/>
        </a:defRPr>
      </a:lvl4pPr>
      <a:lvl5pPr marL="20574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»"/>
        <a:defRPr sz="2000">
          <a:solidFill>
            <a:srgbClr val="000000"/>
          </a:solidFill>
          <a:latin typeface="+mn-lt"/>
          <a:ea typeface="+mn-ea"/>
        </a:defRPr>
      </a:lvl5pPr>
      <a:lvl6pPr marL="25146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»"/>
        <a:defRPr sz="2000">
          <a:solidFill>
            <a:srgbClr val="000000"/>
          </a:solidFill>
          <a:latin typeface="+mn-lt"/>
          <a:ea typeface="+mn-ea"/>
        </a:defRPr>
      </a:lvl6pPr>
      <a:lvl7pPr marL="29718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»"/>
        <a:defRPr sz="2000">
          <a:solidFill>
            <a:srgbClr val="000000"/>
          </a:solidFill>
          <a:latin typeface="+mn-lt"/>
          <a:ea typeface="+mn-ea"/>
        </a:defRPr>
      </a:lvl7pPr>
      <a:lvl8pPr marL="34290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»"/>
        <a:defRPr sz="2000">
          <a:solidFill>
            <a:srgbClr val="000000"/>
          </a:solidFill>
          <a:latin typeface="+mn-lt"/>
          <a:ea typeface="+mn-ea"/>
        </a:defRPr>
      </a:lvl8pPr>
      <a:lvl9pPr marL="3886200" indent="-228600" algn="l" defTabSz="198438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100000"/>
        <a:buFont typeface="Monaco" charset="0"/>
        <a:buChar char="»"/>
        <a:defRPr sz="20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.bin"/><Relationship Id="rId12" Type="http://schemas.openxmlformats.org/officeDocument/2006/relationships/image" Target="../media/image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oleObject" Target="../embeddings/oleObject1.bin"/><Relationship Id="rId7" Type="http://schemas.openxmlformats.org/officeDocument/2006/relationships/image" Target="../media/image3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5" name="Explosion 1 3444"/>
          <p:cNvSpPr/>
          <p:nvPr/>
        </p:nvSpPr>
        <p:spPr bwMode="auto">
          <a:xfrm>
            <a:off x="24967406" y="6729899"/>
            <a:ext cx="3276600" cy="1905000"/>
          </a:xfrm>
          <a:prstGeom prst="irregularSeal1">
            <a:avLst/>
          </a:prstGeom>
          <a:solidFill>
            <a:srgbClr val="61AD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aco" charset="0"/>
              <a:ea typeface="ＭＳ Ｐゴシック" charset="0"/>
            </a:endParaRPr>
          </a:p>
        </p:txBody>
      </p:sp>
      <p:sp>
        <p:nvSpPr>
          <p:cNvPr id="3432" name="Explosion 1 3431"/>
          <p:cNvSpPr/>
          <p:nvPr/>
        </p:nvSpPr>
        <p:spPr bwMode="auto">
          <a:xfrm>
            <a:off x="7974806" y="14883299"/>
            <a:ext cx="6781800" cy="2819400"/>
          </a:xfrm>
          <a:prstGeom prst="irregularSeal1">
            <a:avLst/>
          </a:prstGeom>
          <a:solidFill>
            <a:srgbClr val="FFBA9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aco" charset="0"/>
              <a:ea typeface="ＭＳ Ｐゴシック" charset="0"/>
            </a:endParaRPr>
          </a:p>
        </p:txBody>
      </p:sp>
      <p:sp>
        <p:nvSpPr>
          <p:cNvPr id="3100" name="Rectangle 28"/>
          <p:cNvSpPr>
            <a:spLocks noChangeArrowheads="1"/>
          </p:cNvSpPr>
          <p:nvPr/>
        </p:nvSpPr>
        <p:spPr bwMode="auto">
          <a:xfrm>
            <a:off x="-10448985" y="9689793"/>
            <a:ext cx="8655170" cy="8998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000000"/>
                </a:solidFill>
              </a14:hiddenFill>
            </a:ext>
            <a:ext uri="{91240B29-F687-4f45-9708-019B960494DF}">
              <a14:hiddenLine xmlns:a14="http://schemas.microsoft.com/office/drawing/2010/main" w="72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lIns="50799" tIns="50799" rIns="50799" bIns="50799"/>
          <a:lstStyle/>
          <a:p>
            <a:pPr marL="341313" indent="-682625" defTabSz="430213">
              <a:tabLst>
                <a:tab pos="1076325" algn="l"/>
              </a:tabLst>
            </a:pPr>
            <a:endParaRPr lang="en-GB" dirty="0">
              <a:latin typeface="Arial"/>
              <a:cs typeface="Arial"/>
            </a:endParaRPr>
          </a:p>
        </p:txBody>
      </p:sp>
      <p:sp>
        <p:nvSpPr>
          <p:cNvPr id="3090" name="Title 3089"/>
          <p:cNvSpPr>
            <a:spLocks noGrp="1"/>
          </p:cNvSpPr>
          <p:nvPr>
            <p:ph type="title"/>
          </p:nvPr>
        </p:nvSpPr>
        <p:spPr>
          <a:xfrm>
            <a:off x="3631405" y="0"/>
            <a:ext cx="24765001" cy="1929299"/>
          </a:xfrm>
        </p:spPr>
        <p:txBody>
          <a:bodyPr/>
          <a:lstStyle/>
          <a:p>
            <a:pPr defTabSz="538163"/>
            <a:r>
              <a:rPr lang="en-GB" sz="6600" dirty="0" err="1">
                <a:solidFill>
                  <a:schemeClr val="bg1"/>
                </a:solidFill>
              </a:rPr>
              <a:t>DoS</a:t>
            </a:r>
            <a:r>
              <a:rPr lang="en-GB" sz="6600" dirty="0">
                <a:solidFill>
                  <a:schemeClr val="bg1"/>
                </a:solidFill>
              </a:rPr>
              <a:t> and </a:t>
            </a:r>
            <a:r>
              <a:rPr lang="en-GB" sz="6600" dirty="0" err="1">
                <a:solidFill>
                  <a:schemeClr val="bg1"/>
                </a:solidFill>
              </a:rPr>
              <a:t>DDoS</a:t>
            </a:r>
            <a:r>
              <a:rPr lang="en-GB" sz="6600" dirty="0">
                <a:solidFill>
                  <a:schemeClr val="bg1"/>
                </a:solidFill>
              </a:rPr>
              <a:t> resiliency of NDN/CCN architecture</a:t>
            </a:r>
            <a:r>
              <a:rPr lang="en-GB" sz="3200" dirty="0">
                <a:solidFill>
                  <a:schemeClr val="bg1"/>
                </a:solidFill>
              </a:rPr>
              <a:t/>
            </a:r>
            <a:br>
              <a:rPr lang="en-GB" sz="3200" dirty="0">
                <a:solidFill>
                  <a:schemeClr val="bg1"/>
                </a:solidFill>
              </a:rPr>
            </a:br>
            <a:r>
              <a:rPr lang="en-GB" sz="3200" dirty="0">
                <a:solidFill>
                  <a:schemeClr val="bg1"/>
                </a:solidFill>
              </a:rPr>
              <a:t>Alexander Afanasyev (UCLA), </a:t>
            </a:r>
            <a:r>
              <a:rPr lang="en-GB" sz="3200" dirty="0" err="1">
                <a:solidFill>
                  <a:schemeClr val="bg1"/>
                </a:solidFill>
              </a:rPr>
              <a:t>Ilya</a:t>
            </a:r>
            <a:r>
              <a:rPr lang="en-GB" sz="3200" dirty="0">
                <a:solidFill>
                  <a:schemeClr val="bg1"/>
                </a:solidFill>
              </a:rPr>
              <a:t> </a:t>
            </a:r>
            <a:r>
              <a:rPr lang="en-GB" sz="3200" dirty="0" err="1">
                <a:solidFill>
                  <a:schemeClr val="bg1"/>
                </a:solidFill>
              </a:rPr>
              <a:t>Moiseenko</a:t>
            </a:r>
            <a:r>
              <a:rPr lang="en-GB" sz="3200" dirty="0">
                <a:solidFill>
                  <a:schemeClr val="bg1"/>
                </a:solidFill>
              </a:rPr>
              <a:t> (UCLA), </a:t>
            </a:r>
            <a:r>
              <a:rPr lang="en-GB" sz="3200" dirty="0" err="1">
                <a:solidFill>
                  <a:schemeClr val="bg1"/>
                </a:solidFill>
              </a:rPr>
              <a:t>Lixia</a:t>
            </a:r>
            <a:r>
              <a:rPr lang="en-GB" sz="3200" dirty="0">
                <a:solidFill>
                  <a:schemeClr val="bg1"/>
                </a:solidFill>
              </a:rPr>
              <a:t> Zhang (UCLA), </a:t>
            </a:r>
            <a:r>
              <a:rPr lang="en-GB" sz="3200" dirty="0" err="1">
                <a:solidFill>
                  <a:schemeClr val="bg1"/>
                </a:solidFill>
              </a:rPr>
              <a:t>Ersin</a:t>
            </a:r>
            <a:r>
              <a:rPr lang="en-GB" sz="3200" dirty="0">
                <a:solidFill>
                  <a:schemeClr val="bg1"/>
                </a:solidFill>
              </a:rPr>
              <a:t> </a:t>
            </a:r>
            <a:r>
              <a:rPr lang="en-GB" sz="3200" dirty="0" err="1">
                <a:solidFill>
                  <a:schemeClr val="bg1"/>
                </a:solidFill>
              </a:rPr>
              <a:t>Uzun</a:t>
            </a:r>
            <a:r>
              <a:rPr lang="en-GB" sz="3200" dirty="0">
                <a:solidFill>
                  <a:schemeClr val="bg1"/>
                </a:solidFill>
              </a:rPr>
              <a:t> (PARC), </a:t>
            </a:r>
            <a:r>
              <a:rPr lang="en-GB" sz="3200" dirty="0" err="1">
                <a:solidFill>
                  <a:schemeClr val="bg1"/>
                </a:solidFill>
              </a:rPr>
              <a:t>Priya</a:t>
            </a:r>
            <a:r>
              <a:rPr lang="en-GB" sz="3200" dirty="0">
                <a:solidFill>
                  <a:schemeClr val="bg1"/>
                </a:solidFill>
              </a:rPr>
              <a:t> </a:t>
            </a:r>
            <a:r>
              <a:rPr lang="en-GB" sz="3200" dirty="0" err="1">
                <a:solidFill>
                  <a:schemeClr val="bg1"/>
                </a:solidFill>
              </a:rPr>
              <a:t>Mahadevan</a:t>
            </a:r>
            <a:r>
              <a:rPr lang="en-GB" sz="3200" dirty="0">
                <a:solidFill>
                  <a:schemeClr val="bg1"/>
                </a:solidFill>
              </a:rPr>
              <a:t> (PARC)</a:t>
            </a:r>
            <a:br>
              <a:rPr lang="en-GB" sz="3200" dirty="0">
                <a:solidFill>
                  <a:schemeClr val="bg1"/>
                </a:solidFill>
              </a:rPr>
            </a:br>
            <a:endParaRPr lang="en-US" sz="3200" dirty="0"/>
          </a:p>
        </p:txBody>
      </p:sp>
      <p:sp>
        <p:nvSpPr>
          <p:cNvPr id="24" name="Content Placeholder 23"/>
          <p:cNvSpPr>
            <a:spLocks noGrp="1"/>
          </p:cNvSpPr>
          <p:nvPr>
            <p:ph sz="half" idx="2"/>
          </p:nvPr>
        </p:nvSpPr>
        <p:spPr>
          <a:xfrm>
            <a:off x="37087" y="2767499"/>
            <a:ext cx="7328119" cy="8915400"/>
          </a:xfrm>
        </p:spPr>
        <p:txBody>
          <a:bodyPr>
            <a:noAutofit/>
          </a:bodyPr>
          <a:lstStyle/>
          <a:p>
            <a:pPr defTabSz="430213">
              <a:tabLst>
                <a:tab pos="1076325" algn="l"/>
              </a:tabLst>
            </a:pPr>
            <a:r>
              <a:rPr lang="en-GB" sz="2800" dirty="0" smtClean="0"/>
              <a:t>(</a:t>
            </a:r>
            <a:r>
              <a:rPr lang="en-GB" sz="2800" dirty="0"/>
              <a:t>Distributed) </a:t>
            </a:r>
            <a:r>
              <a:rPr lang="en-GB" sz="2800" dirty="0" smtClean="0"/>
              <a:t>Denial </a:t>
            </a:r>
            <a:r>
              <a:rPr lang="en-GB" sz="2800" dirty="0"/>
              <a:t>of </a:t>
            </a:r>
            <a:r>
              <a:rPr lang="en-GB" sz="2800" dirty="0" smtClean="0"/>
              <a:t>Service </a:t>
            </a:r>
            <a:r>
              <a:rPr lang="en-GB" sz="2800" dirty="0"/>
              <a:t>(</a:t>
            </a:r>
            <a:r>
              <a:rPr lang="en-GB" sz="2800" dirty="0" err="1"/>
              <a:t>DoS</a:t>
            </a:r>
            <a:r>
              <a:rPr lang="en-GB" sz="2800" dirty="0"/>
              <a:t>) attacks are significant threats to the current Internet</a:t>
            </a:r>
          </a:p>
          <a:p>
            <a:pPr defTabSz="430213">
              <a:tabLst>
                <a:tab pos="1076325" algn="l"/>
              </a:tabLst>
            </a:pPr>
            <a:endParaRPr lang="en-GB" sz="2800" dirty="0"/>
          </a:p>
          <a:p>
            <a:pPr defTabSz="430213">
              <a:tabLst>
                <a:tab pos="1076325" algn="l"/>
              </a:tabLst>
            </a:pPr>
            <a:r>
              <a:rPr lang="en-GB" sz="2800" dirty="0" smtClean="0"/>
              <a:t>NDN </a:t>
            </a:r>
            <a:r>
              <a:rPr lang="en-GB" sz="2800" dirty="0"/>
              <a:t>is fundamentally different than IP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 smtClean="0"/>
              <a:t>No push: request needed for Data transmission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 smtClean="0"/>
              <a:t>Interest</a:t>
            </a:r>
            <a:r>
              <a:rPr lang="en-GB" sz="2400" dirty="0"/>
              <a:t>/Data flow balance </a:t>
            </a:r>
          </a:p>
          <a:p>
            <a:pPr lvl="2" defTabSz="430213">
              <a:tabLst>
                <a:tab pos="1076325" algn="l"/>
              </a:tabLst>
            </a:pPr>
            <a:r>
              <a:rPr lang="en-GB" sz="2000" dirty="0"/>
              <a:t>Interest </a:t>
            </a:r>
            <a:r>
              <a:rPr lang="en-GB" sz="2000" dirty="0" smtClean="0"/>
              <a:t>and </a:t>
            </a:r>
            <a:r>
              <a:rPr lang="en-GB" sz="2000" dirty="0"/>
              <a:t>data follow the same path </a:t>
            </a:r>
            <a:endParaRPr lang="en-GB" sz="2000" dirty="0" smtClean="0"/>
          </a:p>
          <a:p>
            <a:pPr lvl="2" defTabSz="430213">
              <a:tabLst>
                <a:tab pos="1076325" algn="l"/>
              </a:tabLst>
            </a:pPr>
            <a:r>
              <a:rPr lang="en-GB" sz="2000" dirty="0" smtClean="0"/>
              <a:t>Immediate </a:t>
            </a:r>
            <a:r>
              <a:rPr lang="en-GB" sz="2000" dirty="0"/>
              <a:t>feedback to </a:t>
            </a:r>
            <a:r>
              <a:rPr lang="en-GB" sz="2000" dirty="0" smtClean="0"/>
              <a:t>routers</a:t>
            </a:r>
            <a:endParaRPr lang="en-GB" sz="2000" dirty="0"/>
          </a:p>
          <a:p>
            <a:pPr lvl="2" defTabSz="430213">
              <a:tabLst>
                <a:tab pos="1076325" algn="l"/>
              </a:tabLst>
            </a:pPr>
            <a:r>
              <a:rPr lang="en-GB" sz="2000" dirty="0" smtClean="0"/>
              <a:t>Simple multi-path forwarding</a:t>
            </a:r>
          </a:p>
          <a:p>
            <a:pPr lvl="2" defTabSz="430213">
              <a:tabLst>
                <a:tab pos="1076325" algn="l"/>
              </a:tabLst>
            </a:pPr>
            <a:endParaRPr lang="en-GB" sz="2000" dirty="0"/>
          </a:p>
          <a:p>
            <a:pPr defTabSz="430213">
              <a:tabLst>
                <a:tab pos="1076325" algn="l"/>
              </a:tabLst>
            </a:pPr>
            <a:r>
              <a:rPr lang="en-GB" sz="2800" dirty="0" smtClean="0"/>
              <a:t>Most current (D)</a:t>
            </a:r>
            <a:r>
              <a:rPr lang="en-GB" sz="2800" dirty="0" err="1" smtClean="0"/>
              <a:t>DoS</a:t>
            </a:r>
            <a:r>
              <a:rPr lang="en-GB" sz="2800" dirty="0" smtClean="0"/>
              <a:t> attacks on IP are not applicable to NDN.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 smtClean="0"/>
              <a:t>no spoofing or reflector attacks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 smtClean="0"/>
              <a:t>not as easy to target a specific host</a:t>
            </a:r>
          </a:p>
          <a:p>
            <a:pPr marL="0" indent="0" defTabSz="430213">
              <a:buNone/>
              <a:tabLst>
                <a:tab pos="1076325" algn="l"/>
              </a:tabLst>
            </a:pPr>
            <a:endParaRPr lang="en-GB" sz="2800" dirty="0"/>
          </a:p>
          <a:p>
            <a:pPr defTabSz="430213">
              <a:tabLst>
                <a:tab pos="1076325" algn="l"/>
              </a:tabLst>
            </a:pPr>
            <a:r>
              <a:rPr lang="en-GB" sz="2800" dirty="0" smtClean="0"/>
              <a:t>New NDN-specific attacks?</a:t>
            </a:r>
            <a:endParaRPr lang="en-GB" sz="2800" dirty="0"/>
          </a:p>
          <a:p>
            <a:pPr marL="0" indent="0" defTabSz="430213">
              <a:buNone/>
              <a:tabLst>
                <a:tab pos="1076325" algn="l"/>
              </a:tabLst>
            </a:pPr>
            <a:endParaRPr lang="en-GB" dirty="0"/>
          </a:p>
          <a:p>
            <a:endParaRPr lang="en-US" dirty="0"/>
          </a:p>
        </p:txBody>
      </p:sp>
      <p:sp>
        <p:nvSpPr>
          <p:cNvPr id="3295" name="Content Placeholder 3294"/>
          <p:cNvSpPr>
            <a:spLocks noGrp="1"/>
          </p:cNvSpPr>
          <p:nvPr>
            <p:ph sz="half" idx="10"/>
          </p:nvPr>
        </p:nvSpPr>
        <p:spPr>
          <a:xfrm>
            <a:off x="22951632" y="2767499"/>
            <a:ext cx="7328119" cy="89154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Why interest could be used for </a:t>
            </a:r>
            <a:r>
              <a:rPr lang="en-US" sz="2800" dirty="0" err="1" smtClean="0"/>
              <a:t>DoS</a:t>
            </a:r>
            <a:r>
              <a:rPr lang="en-US" sz="2800" dirty="0" smtClean="0"/>
              <a:t>?</a:t>
            </a:r>
          </a:p>
          <a:p>
            <a:pPr lvl="1"/>
            <a:r>
              <a:rPr lang="en-US" sz="2400" dirty="0" smtClean="0"/>
              <a:t>Interests are unsolicited</a:t>
            </a:r>
          </a:p>
          <a:p>
            <a:pPr lvl="1"/>
            <a:r>
              <a:rPr lang="en-US" sz="2400" dirty="0" smtClean="0"/>
              <a:t>Each non-collapsible interest consumes state (distinct PIT entry) in intervening routers</a:t>
            </a:r>
          </a:p>
          <a:p>
            <a:pPr lvl="1"/>
            <a:r>
              <a:rPr lang="en-US" sz="2400" dirty="0" smtClean="0"/>
              <a:t>Interests requesting distinct data cannot be collapsed</a:t>
            </a:r>
          </a:p>
          <a:p>
            <a:pPr lvl="1"/>
            <a:r>
              <a:rPr lang="en-US" sz="2400" dirty="0" smtClean="0"/>
              <a:t>Interests routed towards data producer(s)</a:t>
            </a:r>
          </a:p>
          <a:p>
            <a:endParaRPr lang="en-US" sz="2800" dirty="0" smtClean="0"/>
          </a:p>
          <a:p>
            <a:r>
              <a:rPr lang="en-US" sz="2800" dirty="0" smtClean="0"/>
              <a:t>Can such attacks be prevented?</a:t>
            </a:r>
          </a:p>
          <a:p>
            <a:endParaRPr lang="en-US" sz="2800" dirty="0"/>
          </a:p>
          <a:p>
            <a:pPr marL="0" indent="0" algn="ctr">
              <a:buNone/>
            </a:pPr>
            <a:r>
              <a:rPr lang="en-US" sz="3200" b="1" dirty="0" smtClean="0">
                <a:solidFill>
                  <a:srgbClr val="800000"/>
                </a:solidFill>
              </a:rPr>
              <a:t>Yes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Unlike IP routers, NDN routers maintain rich state information that can be used to detect and react to interest flooding</a:t>
            </a:r>
          </a:p>
          <a:p>
            <a:pPr lvl="1"/>
            <a:r>
              <a:rPr lang="en-US" sz="2400" dirty="0" smtClean="0"/>
              <a:t>don’t accept more than can be served</a:t>
            </a:r>
          </a:p>
          <a:p>
            <a:pPr lvl="1"/>
            <a:r>
              <a:rPr lang="en-US" sz="2400" dirty="0" smtClean="0"/>
              <a:t>try not to accept bad </a:t>
            </a:r>
            <a:r>
              <a:rPr lang="en-US" sz="2400" dirty="0" smtClean="0"/>
              <a:t>Interests</a:t>
            </a:r>
            <a:endParaRPr lang="en-US" dirty="0" smtClean="0"/>
          </a:p>
          <a:p>
            <a:endParaRPr lang="en-US" sz="2800" dirty="0"/>
          </a:p>
        </p:txBody>
      </p:sp>
      <p:sp>
        <p:nvSpPr>
          <p:cNvPr id="3350" name="Content Placeholder 3349"/>
          <p:cNvSpPr>
            <a:spLocks noGrp="1"/>
          </p:cNvSpPr>
          <p:nvPr>
            <p:ph sz="half" idx="11"/>
          </p:nvPr>
        </p:nvSpPr>
        <p:spPr>
          <a:xfrm>
            <a:off x="7661610" y="2767499"/>
            <a:ext cx="7328119" cy="8991600"/>
          </a:xfrm>
        </p:spPr>
        <p:txBody>
          <a:bodyPr/>
          <a:lstStyle/>
          <a:p>
            <a:pPr defTabSz="430213">
              <a:tabLst>
                <a:tab pos="1076325" algn="l"/>
              </a:tabLst>
            </a:pPr>
            <a:r>
              <a:rPr lang="en-GB" sz="2800" dirty="0"/>
              <a:t>Investigate resiliency of NDN architecture to Denial-of-Service (</a:t>
            </a:r>
            <a:r>
              <a:rPr lang="en-GB" sz="2800" dirty="0" err="1"/>
              <a:t>DoS</a:t>
            </a:r>
            <a:r>
              <a:rPr lang="en-GB" sz="2800" dirty="0"/>
              <a:t>) attacks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 smtClean="0"/>
              <a:t>applicability </a:t>
            </a:r>
            <a:r>
              <a:rPr lang="en-GB" sz="2400" dirty="0"/>
              <a:t>of existing IP-based </a:t>
            </a:r>
            <a:endParaRPr lang="en-GB" sz="2400" dirty="0" smtClean="0"/>
          </a:p>
          <a:p>
            <a:pPr lvl="1" defTabSz="430213">
              <a:tabLst>
                <a:tab pos="1076325" algn="l"/>
              </a:tabLst>
            </a:pPr>
            <a:r>
              <a:rPr lang="en-GB" sz="2400" dirty="0" smtClean="0"/>
              <a:t>effect </a:t>
            </a:r>
            <a:r>
              <a:rPr lang="en-GB" sz="2400" dirty="0"/>
              <a:t>and </a:t>
            </a:r>
            <a:r>
              <a:rPr lang="en-GB" sz="2400" dirty="0" smtClean="0"/>
              <a:t>potential </a:t>
            </a:r>
            <a:r>
              <a:rPr lang="en-GB" sz="2400" dirty="0"/>
              <a:t>of NDN-specific attacks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/>
              <a:t>quantify architectural resiliency </a:t>
            </a:r>
            <a:r>
              <a:rPr lang="en-GB" sz="2400" dirty="0" smtClean="0"/>
              <a:t>to </a:t>
            </a:r>
            <a:r>
              <a:rPr lang="en-GB" sz="2400" dirty="0"/>
              <a:t>attacks</a:t>
            </a:r>
          </a:p>
          <a:p>
            <a:pPr defTabSz="430213">
              <a:tabLst>
                <a:tab pos="1076325" algn="l"/>
              </a:tabLst>
            </a:pPr>
            <a:endParaRPr lang="en-GB" sz="2800" dirty="0"/>
          </a:p>
          <a:p>
            <a:pPr defTabSz="430213">
              <a:tabLst>
                <a:tab pos="1076325" algn="l"/>
              </a:tabLst>
            </a:pPr>
            <a:r>
              <a:rPr lang="en-GB" sz="2800" dirty="0"/>
              <a:t>Investigate </a:t>
            </a:r>
            <a:r>
              <a:rPr lang="en-GB" sz="2800" dirty="0" err="1"/>
              <a:t>DoS</a:t>
            </a:r>
            <a:r>
              <a:rPr lang="en-GB" sz="2800" dirty="0"/>
              <a:t> detection techniques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 smtClean="0"/>
              <a:t>traffic </a:t>
            </a:r>
            <a:r>
              <a:rPr lang="en-GB" sz="2400" dirty="0"/>
              <a:t>pattern analysis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/>
              <a:t>time series analysis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/>
              <a:t>sequential change point detection</a:t>
            </a:r>
          </a:p>
          <a:p>
            <a:pPr defTabSz="430213">
              <a:tabLst>
                <a:tab pos="1076325" algn="l"/>
              </a:tabLst>
            </a:pPr>
            <a:endParaRPr lang="en-GB" sz="2800" dirty="0"/>
          </a:p>
          <a:p>
            <a:pPr defTabSz="430213">
              <a:tabLst>
                <a:tab pos="1076325" algn="l"/>
              </a:tabLst>
            </a:pPr>
            <a:r>
              <a:rPr lang="en-GB" sz="2800" dirty="0"/>
              <a:t>Investigate </a:t>
            </a:r>
            <a:r>
              <a:rPr lang="en-GB" sz="2800" dirty="0" err="1"/>
              <a:t>DoS</a:t>
            </a:r>
            <a:r>
              <a:rPr lang="en-GB" sz="2800" dirty="0"/>
              <a:t> prevention/mitigation techniques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 smtClean="0"/>
              <a:t>bandwidth</a:t>
            </a:r>
            <a:r>
              <a:rPr lang="en-GB" sz="2400" dirty="0"/>
              <a:t>-delay-product (BDP) based interest limits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/>
              <a:t>dynamic per-face interest limiting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/>
              <a:t>dynamic per-face per prefix interest limiting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/>
              <a:t>PIT quotas and </a:t>
            </a:r>
            <a:r>
              <a:rPr lang="ja-JP" altLang="en-GB" sz="2400" dirty="0"/>
              <a:t>“</a:t>
            </a:r>
            <a:r>
              <a:rPr lang="en-GB" sz="2400" dirty="0"/>
              <a:t>replacement</a:t>
            </a:r>
            <a:r>
              <a:rPr lang="ja-JP" altLang="en-GB" sz="2400" dirty="0"/>
              <a:t>”</a:t>
            </a:r>
            <a:r>
              <a:rPr lang="en-GB" sz="2400" dirty="0"/>
              <a:t> policies</a:t>
            </a:r>
          </a:p>
          <a:p>
            <a:pPr lvl="1" defTabSz="430213">
              <a:tabLst>
                <a:tab pos="1076325" algn="l"/>
              </a:tabLst>
            </a:pPr>
            <a:r>
              <a:rPr lang="en-GB" sz="2400" dirty="0"/>
              <a:t>pushing </a:t>
            </a:r>
            <a:r>
              <a:rPr lang="ja-JP" altLang="en-GB" sz="2400" dirty="0"/>
              <a:t>“</a:t>
            </a:r>
            <a:r>
              <a:rPr lang="en-GB" sz="2400" dirty="0"/>
              <a:t>bad</a:t>
            </a:r>
            <a:r>
              <a:rPr lang="ja-JP" altLang="en-GB" sz="2400" dirty="0"/>
              <a:t>”</a:t>
            </a:r>
            <a:r>
              <a:rPr lang="en-GB" sz="2400" dirty="0"/>
              <a:t> Interests to the edges of the network</a:t>
            </a:r>
          </a:p>
          <a:p>
            <a:endParaRPr lang="en-US" sz="2800" dirty="0"/>
          </a:p>
        </p:txBody>
      </p:sp>
      <p:sp>
        <p:nvSpPr>
          <p:cNvPr id="3404" name="Content Placeholder 3403"/>
          <p:cNvSpPr>
            <a:spLocks noGrp="1"/>
          </p:cNvSpPr>
          <p:nvPr>
            <p:ph sz="half" idx="14"/>
          </p:nvPr>
        </p:nvSpPr>
        <p:spPr>
          <a:xfrm>
            <a:off x="15331632" y="12902099"/>
            <a:ext cx="7328119" cy="8763000"/>
          </a:xfrm>
        </p:spPr>
        <p:txBody>
          <a:bodyPr/>
          <a:lstStyle/>
          <a:p>
            <a:r>
              <a:rPr lang="en-US" sz="2800" dirty="0" smtClean="0"/>
              <a:t>In small topologies, prevents attackers from injecting excessive # of interests</a:t>
            </a:r>
          </a:p>
          <a:p>
            <a:endParaRPr lang="en-US" sz="2800" dirty="0" smtClean="0"/>
          </a:p>
          <a:p>
            <a:r>
              <a:rPr lang="en-US" sz="2800" dirty="0" smtClean="0">
                <a:solidFill>
                  <a:schemeClr val="accent6"/>
                </a:solidFill>
              </a:rPr>
              <a:t>Does not work in larger topologies</a:t>
            </a:r>
          </a:p>
          <a:p>
            <a:pPr lvl="1"/>
            <a:r>
              <a:rPr lang="en-US" sz="2400" dirty="0" smtClean="0">
                <a:solidFill>
                  <a:srgbClr val="2D2DB9"/>
                </a:solidFill>
              </a:rPr>
              <a:t>No differentiation between good and bad traffic</a:t>
            </a:r>
          </a:p>
          <a:p>
            <a:pPr marL="0" indent="0">
              <a:buNone/>
            </a:pPr>
            <a:endParaRPr lang="en-US" sz="2800" dirty="0" smtClean="0"/>
          </a:p>
        </p:txBody>
      </p:sp>
      <p:sp>
        <p:nvSpPr>
          <p:cNvPr id="3405" name="Content Placeholder 3404"/>
          <p:cNvSpPr>
            <a:spLocks noGrp="1"/>
          </p:cNvSpPr>
          <p:nvPr>
            <p:ph sz="half" idx="15"/>
          </p:nvPr>
        </p:nvSpPr>
        <p:spPr>
          <a:xfrm>
            <a:off x="22951632" y="12902099"/>
            <a:ext cx="7328119" cy="8839200"/>
          </a:xfrm>
        </p:spPr>
        <p:txBody>
          <a:bodyPr/>
          <a:lstStyle/>
          <a:p>
            <a:r>
              <a:rPr lang="en-US" sz="2800" dirty="0" smtClean="0"/>
              <a:t>Theoretically, NDN routers have all the information needed to be able to differentiate good interests from bad ones</a:t>
            </a:r>
          </a:p>
          <a:p>
            <a:pPr lvl="1"/>
            <a:r>
              <a:rPr lang="en-US" sz="2400" dirty="0" smtClean="0"/>
              <a:t>To be effective in </a:t>
            </a:r>
            <a:r>
              <a:rPr lang="en-US" sz="2400" dirty="0" err="1" smtClean="0"/>
              <a:t>DoS</a:t>
            </a:r>
            <a:r>
              <a:rPr lang="en-US" sz="2400" dirty="0" smtClean="0"/>
              <a:t>, bad interests need to be insuppressible  and requesting non-existing content</a:t>
            </a:r>
          </a:p>
          <a:p>
            <a:pPr lvl="2">
              <a:buSzPct val="50000"/>
            </a:pPr>
            <a:r>
              <a:rPr lang="en-US" sz="2200" dirty="0" smtClean="0"/>
              <a:t>bad interests = </a:t>
            </a:r>
            <a:r>
              <a:rPr lang="en-US" sz="2200" dirty="0" err="1" smtClean="0"/>
              <a:t>unsatisfiable</a:t>
            </a:r>
            <a:endParaRPr lang="en-US" sz="2200" dirty="0" smtClean="0"/>
          </a:p>
          <a:p>
            <a:pPr lvl="2"/>
            <a:endParaRPr lang="en-US" sz="2200" dirty="0" smtClean="0"/>
          </a:p>
          <a:p>
            <a:pPr lvl="1"/>
            <a:r>
              <a:rPr lang="en-US" sz="2400" dirty="0" smtClean="0"/>
              <a:t>On the other hand, good interests will likely be satisfied with a content</a:t>
            </a:r>
          </a:p>
          <a:p>
            <a:pPr lvl="2">
              <a:buSzPct val="50000"/>
            </a:pPr>
            <a:r>
              <a:rPr lang="en-US" sz="2200" dirty="0" smtClean="0"/>
              <a:t>good interests = </a:t>
            </a:r>
            <a:r>
              <a:rPr lang="en-US" sz="2200" dirty="0" err="1" smtClean="0"/>
              <a:t>satisfiable</a:t>
            </a:r>
            <a:endParaRPr lang="en-US" sz="2200" dirty="0" smtClean="0"/>
          </a:p>
          <a:p>
            <a:pPr lvl="1"/>
            <a:endParaRPr lang="en-US" sz="2400" dirty="0" smtClean="0"/>
          </a:p>
          <a:p>
            <a:pPr lvl="1"/>
            <a:r>
              <a:rPr lang="en-US" sz="2400" dirty="0" smtClean="0">
                <a:solidFill>
                  <a:srgbClr val="808080"/>
                </a:solidFill>
              </a:rPr>
              <a:t>(bad </a:t>
            </a:r>
            <a:r>
              <a:rPr lang="en-US" sz="2400" dirty="0" err="1" smtClean="0">
                <a:solidFill>
                  <a:srgbClr val="808080"/>
                </a:solidFill>
              </a:rPr>
              <a:t>satisfiable</a:t>
            </a:r>
            <a:r>
              <a:rPr lang="en-US" sz="2400" dirty="0" smtClean="0">
                <a:solidFill>
                  <a:srgbClr val="808080"/>
                </a:solidFill>
              </a:rPr>
              <a:t> interests currently out of scope)</a:t>
            </a:r>
            <a:endParaRPr lang="en-US" sz="2400" dirty="0" smtClean="0">
              <a:solidFill>
                <a:srgbClr val="808080"/>
              </a:solidFill>
            </a:endParaRPr>
          </a:p>
          <a:p>
            <a:pPr lvl="1"/>
            <a:endParaRPr lang="en-US" sz="2400" dirty="0" smtClean="0"/>
          </a:p>
          <a:p>
            <a:r>
              <a:rPr lang="en-US" sz="2800" dirty="0" smtClean="0"/>
              <a:t>Keep per incoming interface, per prefix (FIB entry) interest satisfaction statistics in routers</a:t>
            </a:r>
          </a:p>
          <a:p>
            <a:endParaRPr lang="en-US" sz="2800" dirty="0" smtClean="0"/>
          </a:p>
          <a:p>
            <a:r>
              <a:rPr lang="en-US" sz="2800" dirty="0" smtClean="0"/>
              <a:t>Use the statistics to detect and control bad traffic</a:t>
            </a:r>
          </a:p>
          <a:p>
            <a:endParaRPr lang="en-US" dirty="0"/>
          </a:p>
        </p:txBody>
      </p:sp>
      <p:sp>
        <p:nvSpPr>
          <p:cNvPr id="3406" name="Content Placeholder 3405"/>
          <p:cNvSpPr>
            <a:spLocks noGrp="1"/>
          </p:cNvSpPr>
          <p:nvPr>
            <p:ph sz="half" idx="16"/>
          </p:nvPr>
        </p:nvSpPr>
        <p:spPr>
          <a:xfrm>
            <a:off x="7661610" y="12902099"/>
            <a:ext cx="7328119" cy="8763000"/>
          </a:xfrm>
        </p:spPr>
        <p:txBody>
          <a:bodyPr/>
          <a:lstStyle/>
          <a:p>
            <a:r>
              <a:rPr lang="en-US" sz="2800" dirty="0" smtClean="0"/>
              <a:t>Current </a:t>
            </a:r>
            <a:r>
              <a:rPr lang="en-US" sz="2800" dirty="0" err="1" smtClean="0"/>
              <a:t>CCNx</a:t>
            </a:r>
            <a:r>
              <a:rPr lang="en-US" sz="2800" dirty="0" smtClean="0"/>
              <a:t> code does not currently limit the PIT size, or the # of Pending interests for any interface </a:t>
            </a:r>
          </a:p>
          <a:p>
            <a:pPr lvl="1"/>
            <a:r>
              <a:rPr lang="en-US" sz="2400" dirty="0" smtClean="0"/>
              <a:t>Downstream can send more interests than physically possible to satisfy.</a:t>
            </a:r>
          </a:p>
          <a:p>
            <a:pPr lvl="1"/>
            <a:endParaRPr lang="en-US" sz="1100" dirty="0" smtClean="0"/>
          </a:p>
          <a:p>
            <a:pPr lvl="1"/>
            <a:endParaRPr lang="en-US" sz="2400" dirty="0" smtClean="0"/>
          </a:p>
          <a:p>
            <a:pPr marL="0" indent="0" algn="ctr">
              <a:buNone/>
            </a:pPr>
            <a:r>
              <a:rPr lang="en-US" sz="2800" b="1" dirty="0" smtClean="0">
                <a:solidFill>
                  <a:schemeClr val="accent6"/>
                </a:solidFill>
              </a:rPr>
              <a:t>NDN architecture opens</a:t>
            </a:r>
          </a:p>
          <a:p>
            <a:pPr marL="0" indent="0" algn="ctr">
              <a:buNone/>
            </a:pPr>
            <a:r>
              <a:rPr lang="en-US" sz="2800" b="1" dirty="0" smtClean="0">
                <a:solidFill>
                  <a:schemeClr val="accent6"/>
                </a:solidFill>
              </a:rPr>
              <a:t>opportunities to set limits</a:t>
            </a:r>
          </a:p>
          <a:p>
            <a:endParaRPr lang="en-US" sz="3200" dirty="0" smtClean="0"/>
          </a:p>
          <a:p>
            <a:r>
              <a:rPr lang="en-US" sz="2800" dirty="0" smtClean="0"/>
              <a:t>NDN has balanced flow between Interests &amp; Data</a:t>
            </a:r>
          </a:p>
          <a:p>
            <a:pPr lvl="1"/>
            <a:r>
              <a:rPr lang="en-US" sz="2400" dirty="0" smtClean="0"/>
              <a:t>Number of Interests defines upper limit on Data packets</a:t>
            </a:r>
          </a:p>
          <a:p>
            <a:pPr lvl="1"/>
            <a:endParaRPr lang="en-US" sz="2400" dirty="0" smtClean="0"/>
          </a:p>
          <a:p>
            <a:r>
              <a:rPr lang="en-US" sz="2800" dirty="0" smtClean="0"/>
              <a:t>The number of pending Interests to fully utilize a link with data packets is:</a:t>
            </a:r>
          </a:p>
          <a:p>
            <a:pPr marL="0" indent="0">
              <a:buNone/>
            </a:pPr>
            <a:endParaRPr lang="en-US" sz="2800" dirty="0" smtClean="0"/>
          </a:p>
          <a:p>
            <a:endParaRPr lang="en-US" sz="2800" dirty="0" smtClean="0"/>
          </a:p>
          <a:p>
            <a:endParaRPr lang="en-US" sz="2800" dirty="0"/>
          </a:p>
        </p:txBody>
      </p:sp>
      <p:sp>
        <p:nvSpPr>
          <p:cNvPr id="3407" name="Content Placeholder 3406"/>
          <p:cNvSpPr>
            <a:spLocks noGrp="1"/>
          </p:cNvSpPr>
          <p:nvPr>
            <p:ph sz="half" idx="17"/>
          </p:nvPr>
        </p:nvSpPr>
        <p:spPr>
          <a:xfrm>
            <a:off x="29226" y="22884299"/>
            <a:ext cx="7328119" cy="8839200"/>
          </a:xfrm>
        </p:spPr>
        <p:txBody>
          <a:bodyPr/>
          <a:lstStyle/>
          <a:p>
            <a:r>
              <a:rPr lang="en-US" sz="2800" dirty="0" smtClean="0"/>
              <a:t>Interest </a:t>
            </a:r>
            <a:r>
              <a:rPr lang="en-US" sz="2800" dirty="0" smtClean="0"/>
              <a:t>processing </a:t>
            </a:r>
            <a:r>
              <a:rPr lang="en-US" sz="2800" dirty="0" smtClean="0"/>
              <a:t>algorithm</a:t>
            </a:r>
          </a:p>
          <a:p>
            <a:pPr lvl="1"/>
            <a:r>
              <a:rPr lang="en-US" sz="2400" dirty="0" smtClean="0"/>
              <a:t>If (per-prefix/per-face) pending Interest limit is not reached</a:t>
            </a:r>
          </a:p>
          <a:p>
            <a:pPr lvl="2"/>
            <a:r>
              <a:rPr lang="en-US" sz="2000" dirty="0" smtClean="0"/>
              <a:t>accept Interest and create PIT entry</a:t>
            </a:r>
          </a:p>
          <a:p>
            <a:pPr lvl="2"/>
            <a:endParaRPr lang="en-US" dirty="0" smtClean="0"/>
          </a:p>
          <a:p>
            <a:pPr lvl="1"/>
            <a:r>
              <a:rPr lang="en-US" sz="2400" dirty="0" smtClean="0"/>
              <a:t>If limit is reached</a:t>
            </a:r>
          </a:p>
          <a:p>
            <a:pPr lvl="2"/>
            <a:r>
              <a:rPr lang="en-US" sz="2000" dirty="0">
                <a:solidFill>
                  <a:srgbClr val="373737"/>
                </a:solidFill>
              </a:rPr>
              <a:t>“buffer” Interest in per-outgoing face/prefix queue (within per-incoming face sub-queue)</a:t>
            </a:r>
          </a:p>
          <a:p>
            <a:pPr lvl="2"/>
            <a:r>
              <a:rPr lang="en-US" sz="2000" dirty="0">
                <a:solidFill>
                  <a:srgbClr val="373737"/>
                </a:solidFill>
              </a:rPr>
              <a:t>set weight for per-incoming face sub-queue proportional to observed interest satisfaction </a:t>
            </a:r>
            <a:r>
              <a:rPr lang="en-US" sz="2000" dirty="0" smtClean="0">
                <a:solidFill>
                  <a:srgbClr val="373737"/>
                </a:solidFill>
              </a:rPr>
              <a:t>ratio</a:t>
            </a:r>
          </a:p>
          <a:p>
            <a:pPr lvl="2"/>
            <a:endParaRPr lang="en-US" dirty="0">
              <a:solidFill>
                <a:srgbClr val="373737"/>
              </a:solidFill>
            </a:endParaRPr>
          </a:p>
          <a:p>
            <a:pPr lvl="1"/>
            <a:r>
              <a:rPr lang="en-US" sz="2400" dirty="0" smtClean="0"/>
              <a:t>when new PIT slot becomes available</a:t>
            </a:r>
          </a:p>
          <a:p>
            <a:pPr lvl="2"/>
            <a:r>
              <a:rPr lang="en-US" sz="2000" dirty="0"/>
              <a:t>accept and create PIT entry for an Interest from queues based on </a:t>
            </a:r>
            <a:r>
              <a:rPr lang="en-US" sz="2000" dirty="0">
                <a:solidFill>
                  <a:srgbClr val="373737"/>
                </a:solidFill>
              </a:rPr>
              <a:t>weighted round robin sampling</a:t>
            </a:r>
          </a:p>
          <a:p>
            <a:endParaRPr lang="en-US" dirty="0" smtClean="0"/>
          </a:p>
          <a:p>
            <a:r>
              <a:rPr lang="en-US" sz="2800" dirty="0" smtClean="0">
                <a:solidFill>
                  <a:schemeClr val="tx1"/>
                </a:solidFill>
              </a:rPr>
              <a:t>Result: </a:t>
            </a:r>
            <a:r>
              <a:rPr lang="en-US" sz="2800" b="1" dirty="0" smtClean="0">
                <a:solidFill>
                  <a:srgbClr val="660066"/>
                </a:solidFill>
              </a:rPr>
              <a:t>works partially</a:t>
            </a:r>
            <a:endParaRPr lang="en-US" sz="3200" b="1" dirty="0" smtClean="0">
              <a:solidFill>
                <a:srgbClr val="660066"/>
              </a:solidFill>
            </a:endParaRPr>
          </a:p>
          <a:p>
            <a:pPr lvl="1"/>
            <a:r>
              <a:rPr lang="en-US" sz="2400" dirty="0" smtClean="0">
                <a:solidFill>
                  <a:schemeClr val="tx1"/>
                </a:solidFill>
              </a:rPr>
              <a:t>more fair share of resources</a:t>
            </a:r>
          </a:p>
          <a:p>
            <a:pPr lvl="1"/>
            <a:r>
              <a:rPr lang="en-US" sz="2400" dirty="0" smtClean="0">
                <a:solidFill>
                  <a:schemeClr val="tx1"/>
                </a:solidFill>
              </a:rPr>
              <a:t>Not effective at differentiating bad and good traffic (no-cache scenario)</a:t>
            </a:r>
          </a:p>
          <a:p>
            <a:pPr lvl="1"/>
            <a:r>
              <a:rPr lang="en-US" sz="2400" dirty="0" smtClean="0">
                <a:solidFill>
                  <a:schemeClr val="tx1"/>
                </a:solidFill>
              </a:rPr>
              <a:t>Setting queue sizes and lifetime can get tricky</a:t>
            </a:r>
          </a:p>
          <a:p>
            <a:pPr lvl="1"/>
            <a:r>
              <a:rPr lang="en-US" sz="2400" dirty="0" smtClean="0">
                <a:solidFill>
                  <a:schemeClr val="tx1"/>
                </a:solidFill>
              </a:rPr>
              <a:t>Will most likely improve if supplemented with NACKS (under investigation)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3411" name="Content Placeholder 3410"/>
          <p:cNvSpPr>
            <a:spLocks noGrp="1"/>
          </p:cNvSpPr>
          <p:nvPr>
            <p:ph sz="half" idx="21"/>
          </p:nvPr>
        </p:nvSpPr>
        <p:spPr>
          <a:xfrm>
            <a:off x="37087" y="32866499"/>
            <a:ext cx="7328119" cy="8839200"/>
          </a:xfrm>
        </p:spPr>
        <p:txBody>
          <a:bodyPr/>
          <a:lstStyle/>
          <a:p>
            <a:r>
              <a:rPr lang="en-US" sz="2800" dirty="0" smtClean="0"/>
              <a:t>Incorporate “active” PIT management</a:t>
            </a:r>
          </a:p>
          <a:p>
            <a:pPr lvl="1"/>
            <a:r>
              <a:rPr lang="en-US" sz="2400" dirty="0" smtClean="0"/>
              <a:t>Limit # of pending Interests per incoming face</a:t>
            </a:r>
          </a:p>
          <a:p>
            <a:pPr lvl="2"/>
            <a:r>
              <a:rPr lang="en-US" sz="2000" dirty="0" smtClean="0"/>
              <a:t>Periodically for every FIB prefix </a:t>
            </a:r>
            <a:r>
              <a:rPr lang="en-US" sz="2000" dirty="0" smtClean="0">
                <a:solidFill>
                  <a:srgbClr val="373737"/>
                </a:solidFill>
              </a:rPr>
              <a:t>for all faces announce limit for # of pendin</a:t>
            </a:r>
            <a:r>
              <a:rPr lang="en-US" sz="2000" dirty="0" smtClean="0">
                <a:solidFill>
                  <a:srgbClr val="373737"/>
                </a:solidFill>
              </a:rPr>
              <a:t>g Interests</a:t>
            </a:r>
            <a:r>
              <a:rPr lang="en-US" sz="2000" dirty="0" smtClean="0">
                <a:solidFill>
                  <a:srgbClr val="373737"/>
                </a:solidFill>
              </a:rPr>
              <a:t> proportional to the satisfaction ratio</a:t>
            </a:r>
          </a:p>
          <a:p>
            <a:pPr lvl="2"/>
            <a:endParaRPr lang="en-US" sz="2000" dirty="0" smtClean="0">
              <a:solidFill>
                <a:srgbClr val="373737"/>
              </a:solidFill>
            </a:endParaRPr>
          </a:p>
          <a:p>
            <a:pPr lvl="1"/>
            <a:r>
              <a:rPr lang="en-US" sz="2400" dirty="0" smtClean="0">
                <a:solidFill>
                  <a:srgbClr val="373737"/>
                </a:solidFill>
              </a:rPr>
              <a:t>Do not over-limit</a:t>
            </a:r>
          </a:p>
          <a:p>
            <a:pPr lvl="2"/>
            <a:r>
              <a:rPr lang="en-US" sz="2000" dirty="0" smtClean="0">
                <a:solidFill>
                  <a:srgbClr val="373737"/>
                </a:solidFill>
              </a:rPr>
              <a:t>The sum of all announced limits is at least equal to the sum of output limits</a:t>
            </a:r>
          </a:p>
          <a:p>
            <a:pPr lvl="2"/>
            <a:endParaRPr lang="en-US" sz="2000" dirty="0">
              <a:solidFill>
                <a:srgbClr val="373737"/>
              </a:solidFill>
            </a:endParaRPr>
          </a:p>
          <a:p>
            <a:pPr lvl="2"/>
            <a:endParaRPr lang="en-US" sz="2000" dirty="0" smtClean="0">
              <a:solidFill>
                <a:srgbClr val="373737"/>
              </a:solidFill>
            </a:endParaRPr>
          </a:p>
          <a:p>
            <a:pPr lvl="2"/>
            <a:endParaRPr lang="en-US" sz="2000" dirty="0">
              <a:solidFill>
                <a:srgbClr val="373737"/>
              </a:solidFill>
            </a:endParaRPr>
          </a:p>
          <a:p>
            <a:pPr lvl="2"/>
            <a:endParaRPr lang="en-US" sz="2000" dirty="0" smtClean="0">
              <a:solidFill>
                <a:srgbClr val="373737"/>
              </a:solidFill>
            </a:endParaRPr>
          </a:p>
          <a:p>
            <a:r>
              <a:rPr lang="en-US" sz="2600" dirty="0" smtClean="0">
                <a:solidFill>
                  <a:srgbClr val="373737"/>
                </a:solidFill>
              </a:rPr>
              <a:t>Result: </a:t>
            </a:r>
            <a:r>
              <a:rPr lang="en-US" sz="2800" b="1" dirty="0" smtClean="0">
                <a:solidFill>
                  <a:schemeClr val="accent6"/>
                </a:solidFill>
              </a:rPr>
              <a:t>works with all topologies tested</a:t>
            </a:r>
          </a:p>
          <a:p>
            <a:pPr lvl="1"/>
            <a:r>
              <a:rPr lang="en-US" sz="2400" dirty="0" smtClean="0">
                <a:solidFill>
                  <a:srgbClr val="373737"/>
                </a:solidFill>
              </a:rPr>
              <a:t>Does not require much parameter tweaking</a:t>
            </a:r>
          </a:p>
          <a:p>
            <a:pPr lvl="1"/>
            <a:endParaRPr lang="en-US" sz="2400" dirty="0">
              <a:solidFill>
                <a:srgbClr val="373737"/>
              </a:solidFill>
            </a:endParaRPr>
          </a:p>
          <a:p>
            <a:pPr lvl="1"/>
            <a:r>
              <a:rPr lang="en-US" sz="2400" dirty="0" smtClean="0">
                <a:solidFill>
                  <a:srgbClr val="373737"/>
                </a:solidFill>
              </a:rPr>
              <a:t>Response time depends on several parameters</a:t>
            </a:r>
          </a:p>
          <a:p>
            <a:pPr lvl="2"/>
            <a:r>
              <a:rPr lang="en-US" sz="2000" dirty="0" smtClean="0">
                <a:solidFill>
                  <a:srgbClr val="373737"/>
                </a:solidFill>
              </a:rPr>
              <a:t>limit announce period</a:t>
            </a:r>
          </a:p>
          <a:p>
            <a:pPr lvl="2"/>
            <a:r>
              <a:rPr lang="en-US" sz="2000" dirty="0" smtClean="0">
                <a:solidFill>
                  <a:srgbClr val="373737"/>
                </a:solidFill>
              </a:rPr>
              <a:t>statistics averaging and time-decaying factors</a:t>
            </a:r>
          </a:p>
          <a:p>
            <a:pPr lvl="1"/>
            <a:endParaRPr lang="en-US" sz="2200" dirty="0">
              <a:solidFill>
                <a:srgbClr val="373737"/>
              </a:solidFill>
            </a:endParaRPr>
          </a:p>
          <a:p>
            <a:pPr lvl="1"/>
            <a:r>
              <a:rPr lang="en-US" sz="2200" dirty="0">
                <a:solidFill>
                  <a:srgbClr val="373737"/>
                </a:solidFill>
              </a:rPr>
              <a:t>O</a:t>
            </a:r>
            <a:r>
              <a:rPr lang="en-US" sz="2200" dirty="0" smtClean="0">
                <a:solidFill>
                  <a:srgbClr val="373737"/>
                </a:solidFill>
              </a:rPr>
              <a:t>ptimization possible to reduce control overhead</a:t>
            </a:r>
          </a:p>
          <a:p>
            <a:pPr lvl="2"/>
            <a:r>
              <a:rPr lang="en-US" dirty="0" smtClean="0">
                <a:solidFill>
                  <a:srgbClr val="373737"/>
                </a:solidFill>
              </a:rPr>
              <a:t>announce only when limits change</a:t>
            </a:r>
          </a:p>
          <a:p>
            <a:pPr lvl="1"/>
            <a:endParaRPr lang="en-US" sz="2200" dirty="0" smtClean="0">
              <a:solidFill>
                <a:srgbClr val="373737"/>
              </a:solidFill>
            </a:endParaRPr>
          </a:p>
          <a:p>
            <a:endParaRPr lang="en-US" dirty="0"/>
          </a:p>
        </p:txBody>
      </p:sp>
      <p:pic>
        <p:nvPicPr>
          <p:cNvPr id="3451" name="Content Placeholder 3450"/>
          <p:cNvPicPr>
            <a:picLocks noGrp="1" noChangeAspect="1"/>
          </p:cNvPicPr>
          <p:nvPr>
            <p:ph sz="half" idx="22"/>
          </p:nvPr>
        </p:nvPicPr>
        <p:blipFill rotWithShape="1">
          <a:blip r:embed="rId4"/>
          <a:srcRect t="-374" b="7583"/>
          <a:stretch/>
        </p:blipFill>
        <p:spPr>
          <a:xfrm>
            <a:off x="15747206" y="32942699"/>
            <a:ext cx="13867607" cy="9098048"/>
          </a:xfrm>
        </p:spPr>
      </p:pic>
      <p:pic>
        <p:nvPicPr>
          <p:cNvPr id="3450" name="Content Placeholder 3449"/>
          <p:cNvPicPr>
            <a:picLocks noGrp="1" noChangeAspect="1"/>
          </p:cNvPicPr>
          <p:nvPr>
            <p:ph sz="half" idx="24"/>
          </p:nvPr>
        </p:nvPicPr>
        <p:blipFill>
          <a:blip r:embed="rId5"/>
          <a:srcRect t="-13558" b="-13558"/>
          <a:stretch>
            <a:fillRect/>
          </a:stretch>
        </p:blipFill>
        <p:spPr>
          <a:xfrm>
            <a:off x="7698919" y="32866499"/>
            <a:ext cx="7328119" cy="8839200"/>
          </a:xfrm>
        </p:spPr>
      </p:pic>
      <p:sp>
        <p:nvSpPr>
          <p:cNvPr id="3248" name="Text Placeholder 3247"/>
          <p:cNvSpPr>
            <a:spLocks noGrp="1"/>
          </p:cNvSpPr>
          <p:nvPr>
            <p:ph type="body" sz="quarter" idx="25"/>
          </p:nvPr>
        </p:nvSpPr>
        <p:spPr>
          <a:xfrm>
            <a:off x="15295338" y="2005499"/>
            <a:ext cx="7364413" cy="533400"/>
          </a:xfrm>
        </p:spPr>
        <p:txBody>
          <a:bodyPr/>
          <a:lstStyle/>
          <a:p>
            <a:r>
              <a:rPr lang="en-US" dirty="0" smtClean="0"/>
              <a:t>Two major threats</a:t>
            </a:r>
            <a:endParaRPr lang="en-US" dirty="0"/>
          </a:p>
        </p:txBody>
      </p:sp>
      <p:sp>
        <p:nvSpPr>
          <p:cNvPr id="3278" name="Text Placeholder 3277"/>
          <p:cNvSpPr>
            <a:spLocks noGrp="1"/>
          </p:cNvSpPr>
          <p:nvPr>
            <p:ph type="body" sz="quarter" idx="26"/>
          </p:nvPr>
        </p:nvSpPr>
        <p:spPr>
          <a:xfrm>
            <a:off x="152400" y="2005499"/>
            <a:ext cx="7364413" cy="533400"/>
          </a:xfrm>
        </p:spPr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336" name="Text Placeholder 3335"/>
          <p:cNvSpPr>
            <a:spLocks noGrp="1"/>
          </p:cNvSpPr>
          <p:nvPr>
            <p:ph type="body" sz="quarter" idx="27"/>
          </p:nvPr>
        </p:nvSpPr>
        <p:spPr>
          <a:xfrm>
            <a:off x="22915338" y="2005499"/>
            <a:ext cx="7364413" cy="533400"/>
          </a:xfrm>
        </p:spPr>
        <p:txBody>
          <a:bodyPr/>
          <a:lstStyle/>
          <a:p>
            <a:r>
              <a:rPr lang="en-US" dirty="0" smtClean="0"/>
              <a:t>Interest flooding attacks</a:t>
            </a:r>
            <a:endParaRPr lang="en-US" dirty="0"/>
          </a:p>
        </p:txBody>
      </p:sp>
      <p:sp>
        <p:nvSpPr>
          <p:cNvPr id="3415" name="Text Placeholder 3414"/>
          <p:cNvSpPr>
            <a:spLocks noGrp="1"/>
          </p:cNvSpPr>
          <p:nvPr>
            <p:ph type="body" sz="quarter" idx="28"/>
          </p:nvPr>
        </p:nvSpPr>
        <p:spPr>
          <a:xfrm>
            <a:off x="7625316" y="2005499"/>
            <a:ext cx="7364413" cy="533400"/>
          </a:xfrm>
        </p:spPr>
        <p:txBody>
          <a:bodyPr/>
          <a:lstStyle/>
          <a:p>
            <a:r>
              <a:rPr lang="en-US" dirty="0" smtClean="0"/>
              <a:t>Research directions</a:t>
            </a:r>
            <a:endParaRPr lang="en-US" dirty="0"/>
          </a:p>
        </p:txBody>
      </p:sp>
      <p:sp>
        <p:nvSpPr>
          <p:cNvPr id="3416" name="Text Placeholder 3415"/>
          <p:cNvSpPr>
            <a:spLocks noGrp="1"/>
          </p:cNvSpPr>
          <p:nvPr>
            <p:ph type="body" sz="quarter" idx="29"/>
          </p:nvPr>
        </p:nvSpPr>
        <p:spPr>
          <a:xfrm>
            <a:off x="7501741" y="12063899"/>
            <a:ext cx="7364413" cy="533400"/>
          </a:xfrm>
        </p:spPr>
        <p:txBody>
          <a:bodyPr/>
          <a:lstStyle/>
          <a:p>
            <a:r>
              <a:rPr lang="en-US" dirty="0" smtClean="0"/>
              <a:t>Physical (bandwidth) limits</a:t>
            </a:r>
          </a:p>
          <a:p>
            <a:endParaRPr lang="en-US" dirty="0"/>
          </a:p>
        </p:txBody>
      </p:sp>
      <p:sp>
        <p:nvSpPr>
          <p:cNvPr id="3417" name="Text Placeholder 3416"/>
          <p:cNvSpPr>
            <a:spLocks noGrp="1"/>
          </p:cNvSpPr>
          <p:nvPr>
            <p:ph type="body" sz="quarter" idx="30"/>
          </p:nvPr>
        </p:nvSpPr>
        <p:spPr>
          <a:xfrm>
            <a:off x="-15865" y="12063899"/>
            <a:ext cx="7364413" cy="533400"/>
          </a:xfrm>
        </p:spPr>
        <p:txBody>
          <a:bodyPr/>
          <a:lstStyle/>
          <a:p>
            <a:r>
              <a:rPr lang="en-US" dirty="0" smtClean="0"/>
              <a:t>Exploring the solution space</a:t>
            </a:r>
          </a:p>
          <a:p>
            <a:endParaRPr lang="en-US" dirty="0"/>
          </a:p>
        </p:txBody>
      </p:sp>
      <p:sp>
        <p:nvSpPr>
          <p:cNvPr id="3418" name="Text Placeholder 3417"/>
          <p:cNvSpPr>
            <a:spLocks noGrp="1"/>
          </p:cNvSpPr>
          <p:nvPr>
            <p:ph type="body" sz="quarter" idx="31"/>
          </p:nvPr>
        </p:nvSpPr>
        <p:spPr>
          <a:xfrm>
            <a:off x="15121741" y="12063899"/>
            <a:ext cx="7364413" cy="533400"/>
          </a:xfrm>
        </p:spPr>
        <p:txBody>
          <a:bodyPr/>
          <a:lstStyle/>
          <a:p>
            <a:r>
              <a:rPr lang="en-US" dirty="0" smtClean="0"/>
              <a:t>The limit alone is not sufficient</a:t>
            </a:r>
          </a:p>
          <a:p>
            <a:endParaRPr lang="en-US" dirty="0"/>
          </a:p>
        </p:txBody>
      </p:sp>
      <p:sp>
        <p:nvSpPr>
          <p:cNvPr id="3419" name="Text Placeholder 3418"/>
          <p:cNvSpPr>
            <a:spLocks noGrp="1"/>
          </p:cNvSpPr>
          <p:nvPr>
            <p:ph type="body" sz="quarter" idx="32"/>
          </p:nvPr>
        </p:nvSpPr>
        <p:spPr>
          <a:xfrm>
            <a:off x="22742535" y="12063899"/>
            <a:ext cx="7364413" cy="533400"/>
          </a:xfrm>
        </p:spPr>
        <p:txBody>
          <a:bodyPr/>
          <a:lstStyle/>
          <a:p>
            <a:r>
              <a:rPr lang="en-US" dirty="0" smtClean="0"/>
              <a:t>Utilizing the state information</a:t>
            </a:r>
          </a:p>
          <a:p>
            <a:endParaRPr lang="en-US" dirty="0"/>
          </a:p>
        </p:txBody>
      </p:sp>
      <p:sp>
        <p:nvSpPr>
          <p:cNvPr id="3421" name="Text Placeholder 3420"/>
          <p:cNvSpPr>
            <a:spLocks noGrp="1"/>
          </p:cNvSpPr>
          <p:nvPr>
            <p:ph type="body" sz="quarter" idx="34"/>
          </p:nvPr>
        </p:nvSpPr>
        <p:spPr>
          <a:xfrm>
            <a:off x="76993" y="22122299"/>
            <a:ext cx="14832013" cy="533400"/>
          </a:xfrm>
        </p:spPr>
        <p:txBody>
          <a:bodyPr/>
          <a:lstStyle/>
          <a:p>
            <a:r>
              <a:rPr lang="en-US" dirty="0" smtClean="0"/>
              <a:t>Weighted round-robin on Interest queues</a:t>
            </a:r>
            <a:endParaRPr lang="en-US" dirty="0"/>
          </a:p>
        </p:txBody>
      </p:sp>
      <p:sp>
        <p:nvSpPr>
          <p:cNvPr id="3422" name="Text Placeholder 3421"/>
          <p:cNvSpPr>
            <a:spLocks noGrp="1"/>
          </p:cNvSpPr>
          <p:nvPr>
            <p:ph type="body" sz="quarter" idx="35"/>
          </p:nvPr>
        </p:nvSpPr>
        <p:spPr>
          <a:xfrm>
            <a:off x="15137606" y="22122299"/>
            <a:ext cx="15137607" cy="533400"/>
          </a:xfrm>
        </p:spPr>
        <p:txBody>
          <a:bodyPr/>
          <a:lstStyle/>
          <a:p>
            <a:r>
              <a:rPr lang="en-US" dirty="0" smtClean="0"/>
              <a:t>Probabilistic Interest acceptance</a:t>
            </a:r>
            <a:endParaRPr lang="en-US" dirty="0"/>
          </a:p>
        </p:txBody>
      </p:sp>
      <p:sp>
        <p:nvSpPr>
          <p:cNvPr id="3425" name="Text Placeholder 3424"/>
          <p:cNvSpPr>
            <a:spLocks noGrp="1"/>
          </p:cNvSpPr>
          <p:nvPr>
            <p:ph type="body" sz="quarter" idx="38"/>
          </p:nvPr>
        </p:nvSpPr>
        <p:spPr>
          <a:xfrm>
            <a:off x="-13540" y="32104499"/>
            <a:ext cx="15074946" cy="533400"/>
          </a:xfrm>
        </p:spPr>
        <p:txBody>
          <a:bodyPr/>
          <a:lstStyle/>
          <a:p>
            <a:r>
              <a:rPr lang="en-US" dirty="0" smtClean="0"/>
              <a:t>Dynamic Interest limit adjustments</a:t>
            </a:r>
            <a:endParaRPr lang="en-US" dirty="0"/>
          </a:p>
        </p:txBody>
      </p:sp>
      <p:sp>
        <p:nvSpPr>
          <p:cNvPr id="3426" name="Text Placeholder 3425"/>
          <p:cNvSpPr>
            <a:spLocks noGrp="1"/>
          </p:cNvSpPr>
          <p:nvPr>
            <p:ph type="body" sz="quarter" idx="39"/>
          </p:nvPr>
        </p:nvSpPr>
        <p:spPr>
          <a:xfrm>
            <a:off x="15823406" y="32104499"/>
            <a:ext cx="14451807" cy="533400"/>
          </a:xfrm>
        </p:spPr>
        <p:txBody>
          <a:bodyPr/>
          <a:lstStyle/>
          <a:p>
            <a:r>
              <a:rPr lang="en-US" dirty="0" smtClean="0"/>
              <a:t>Satisfaction rates vs. number of attackers in 32-node tree topology</a:t>
            </a:r>
            <a:endParaRPr lang="en-US" dirty="0"/>
          </a:p>
        </p:txBody>
      </p:sp>
      <p:sp>
        <p:nvSpPr>
          <p:cNvPr id="3429" name="Folded Corner 3428"/>
          <p:cNvSpPr/>
          <p:nvPr/>
        </p:nvSpPr>
        <p:spPr bwMode="auto">
          <a:xfrm>
            <a:off x="15290006" y="6577499"/>
            <a:ext cx="7239000" cy="4800600"/>
          </a:xfrm>
          <a:prstGeom prst="foldedCorner">
            <a:avLst/>
          </a:prstGeom>
          <a:solidFill>
            <a:srgbClr val="7DB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Monaco" charset="0"/>
              <a:ea typeface="ＭＳ Ｐゴシック" charset="0"/>
            </a:endParaRPr>
          </a:p>
        </p:txBody>
      </p:sp>
      <p:sp>
        <p:nvSpPr>
          <p:cNvPr id="3402" name="Content Placeholder 3401"/>
          <p:cNvSpPr>
            <a:spLocks noGrp="1"/>
          </p:cNvSpPr>
          <p:nvPr>
            <p:ph sz="half" idx="12"/>
          </p:nvPr>
        </p:nvSpPr>
        <p:spPr>
          <a:xfrm>
            <a:off x="15331632" y="2767499"/>
            <a:ext cx="7328119" cy="8915400"/>
          </a:xfrm>
        </p:spPr>
        <p:txBody>
          <a:bodyPr/>
          <a:lstStyle/>
          <a:p>
            <a:r>
              <a:rPr lang="en-US" sz="2800" dirty="0" smtClean="0"/>
              <a:t>Content Poisoning:</a:t>
            </a:r>
          </a:p>
          <a:p>
            <a:pPr lvl="1"/>
            <a:r>
              <a:rPr lang="en-US" sz="2400" dirty="0" smtClean="0"/>
              <a:t>Adversary introduces junk or fraudulent content </a:t>
            </a:r>
          </a:p>
          <a:p>
            <a:pPr lvl="2"/>
            <a:r>
              <a:rPr lang="en-US" sz="2000" dirty="0" smtClean="0"/>
              <a:t>Pollutes router caches and consumes bandwidth</a:t>
            </a:r>
          </a:p>
          <a:p>
            <a:pPr lvl="2"/>
            <a:r>
              <a:rPr lang="en-US" sz="2000" dirty="0" smtClean="0"/>
              <a:t>Invalid signatures or valid signatures by invalid producers</a:t>
            </a:r>
          </a:p>
          <a:p>
            <a:pPr lvl="1"/>
            <a:r>
              <a:rPr lang="en-US" sz="2400" dirty="0" smtClean="0"/>
              <a:t>Not easy to implement: cannot unilaterally push content </a:t>
            </a:r>
          </a:p>
          <a:p>
            <a:pPr lvl="2"/>
            <a:r>
              <a:rPr lang="en-US" sz="2000" dirty="0" smtClean="0"/>
              <a:t>there will likely be trust mechanisms to register namespaces, etc.</a:t>
            </a:r>
          </a:p>
          <a:p>
            <a:pPr lvl="2"/>
            <a:endParaRPr lang="en-US" sz="2000" dirty="0" smtClean="0"/>
          </a:p>
          <a:p>
            <a:r>
              <a:rPr lang="en-US" sz="2800" dirty="0" smtClean="0">
                <a:solidFill>
                  <a:srgbClr val="800000"/>
                </a:solidFill>
              </a:rPr>
              <a:t>Interest flooding:</a:t>
            </a:r>
          </a:p>
          <a:p>
            <a:pPr lvl="1"/>
            <a:r>
              <a:rPr lang="en-US" sz="2400" dirty="0" smtClean="0">
                <a:solidFill>
                  <a:srgbClr val="800000"/>
                </a:solidFill>
              </a:rPr>
              <a:t>Adversary injects a large number of spurious interests</a:t>
            </a:r>
          </a:p>
          <a:p>
            <a:pPr lvl="2"/>
            <a:r>
              <a:rPr lang="en-US" sz="2000" dirty="0" smtClean="0">
                <a:solidFill>
                  <a:srgbClr val="800000"/>
                </a:solidFill>
              </a:rPr>
              <a:t>Non-</a:t>
            </a:r>
            <a:r>
              <a:rPr lang="en-US" sz="2000" dirty="0" err="1" smtClean="0">
                <a:solidFill>
                  <a:srgbClr val="800000"/>
                </a:solidFill>
              </a:rPr>
              <a:t>sensical</a:t>
            </a:r>
            <a:r>
              <a:rPr lang="en-US" sz="2000" dirty="0" smtClean="0">
                <a:solidFill>
                  <a:srgbClr val="800000"/>
                </a:solidFill>
              </a:rPr>
              <a:t> distinct interests: not collapsible by routers</a:t>
            </a:r>
          </a:p>
          <a:p>
            <a:pPr lvl="2"/>
            <a:r>
              <a:rPr lang="en-US" sz="2000" dirty="0" smtClean="0">
                <a:solidFill>
                  <a:srgbClr val="800000"/>
                </a:solidFill>
              </a:rPr>
              <a:t>Consume PIT state in intervening routers as well as bandwidth</a:t>
            </a:r>
          </a:p>
          <a:p>
            <a:pPr lvl="2"/>
            <a:r>
              <a:rPr lang="en-US" sz="2000" dirty="0" smtClean="0">
                <a:solidFill>
                  <a:srgbClr val="800000"/>
                </a:solidFill>
              </a:rPr>
              <a:t>Legitimate CCN traffic suffers…</a:t>
            </a:r>
          </a:p>
          <a:p>
            <a:pPr lvl="1"/>
            <a:r>
              <a:rPr lang="en-US" sz="2400" dirty="0" smtClean="0">
                <a:solidFill>
                  <a:srgbClr val="800000"/>
                </a:solidFill>
              </a:rPr>
              <a:t>Easy to implement</a:t>
            </a:r>
          </a:p>
          <a:p>
            <a:pPr lvl="1"/>
            <a:r>
              <a:rPr lang="en-US" sz="2400" dirty="0" smtClean="0">
                <a:solidFill>
                  <a:srgbClr val="800000"/>
                </a:solidFill>
              </a:rPr>
              <a:t>Current </a:t>
            </a:r>
            <a:r>
              <a:rPr lang="en-US" sz="2400" dirty="0" err="1" smtClean="0">
                <a:solidFill>
                  <a:srgbClr val="800000"/>
                </a:solidFill>
              </a:rPr>
              <a:t>CCNx</a:t>
            </a:r>
            <a:r>
              <a:rPr lang="en-US" sz="2400" dirty="0" smtClean="0">
                <a:solidFill>
                  <a:srgbClr val="800000"/>
                </a:solidFill>
              </a:rPr>
              <a:t> has no countermeasures</a:t>
            </a:r>
          </a:p>
        </p:txBody>
      </p:sp>
      <p:sp>
        <p:nvSpPr>
          <p:cNvPr id="3430" name="TextBox 3429"/>
          <p:cNvSpPr txBox="1"/>
          <p:nvPr/>
        </p:nvSpPr>
        <p:spPr>
          <a:xfrm>
            <a:off x="18566606" y="10844699"/>
            <a:ext cx="31242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rial"/>
                <a:cs typeface="Arial"/>
              </a:rPr>
              <a:t>Current primary focus</a:t>
            </a:r>
            <a:endParaRPr lang="en-US" dirty="0">
              <a:solidFill>
                <a:schemeClr val="bg2"/>
              </a:solidFill>
              <a:latin typeface="Arial"/>
              <a:cs typeface="Arial"/>
            </a:endParaRPr>
          </a:p>
        </p:txBody>
      </p:sp>
      <p:sp>
        <p:nvSpPr>
          <p:cNvPr id="3403" name="Content Placeholder 3402"/>
          <p:cNvSpPr>
            <a:spLocks noGrp="1"/>
          </p:cNvSpPr>
          <p:nvPr>
            <p:ph sz="half" idx="13"/>
          </p:nvPr>
        </p:nvSpPr>
        <p:spPr>
          <a:xfrm>
            <a:off x="24941" y="12902099"/>
            <a:ext cx="7328119" cy="8763000"/>
          </a:xfrm>
        </p:spPr>
        <p:txBody>
          <a:bodyPr/>
          <a:lstStyle/>
          <a:p>
            <a:r>
              <a:rPr lang="en-US" sz="2800" dirty="0" smtClean="0"/>
              <a:t>Simulation-based small experimentations</a:t>
            </a:r>
          </a:p>
          <a:p>
            <a:pPr lvl="1"/>
            <a:r>
              <a:rPr lang="en-US" sz="2400" dirty="0" err="1" smtClean="0"/>
              <a:t>ndnSIM</a:t>
            </a:r>
            <a:r>
              <a:rPr lang="en-US" sz="2400" dirty="0" smtClean="0"/>
              <a:t> modular NDN simulator</a:t>
            </a:r>
          </a:p>
          <a:p>
            <a:pPr lvl="2"/>
            <a:r>
              <a:rPr lang="en-US" sz="2000" b="1" dirty="0" smtClean="0">
                <a:solidFill>
                  <a:schemeClr val="tx1"/>
                </a:solidFill>
              </a:rPr>
              <a:t>http://</a:t>
            </a:r>
            <a:r>
              <a:rPr lang="en-US" sz="2000" b="1" dirty="0" err="1" smtClean="0">
                <a:solidFill>
                  <a:schemeClr val="tx1"/>
                </a:solidFill>
              </a:rPr>
              <a:t>ndnsim.net</a:t>
            </a:r>
            <a:r>
              <a:rPr lang="en-US" sz="2000" b="1" dirty="0" smtClean="0">
                <a:solidFill>
                  <a:schemeClr val="tx1"/>
                </a:solidFill>
              </a:rPr>
              <a:t> </a:t>
            </a:r>
          </a:p>
          <a:p>
            <a:pPr lvl="2"/>
            <a:endParaRPr lang="en-US" sz="2000" b="1" dirty="0" smtClean="0">
              <a:solidFill>
                <a:schemeClr val="tx1"/>
              </a:solidFill>
            </a:endParaRPr>
          </a:p>
          <a:p>
            <a:pPr lvl="1"/>
            <a:r>
              <a:rPr lang="en-US" sz="2400" dirty="0" smtClean="0"/>
              <a:t>different scale topologies</a:t>
            </a:r>
          </a:p>
          <a:p>
            <a:pPr lvl="2"/>
            <a:r>
              <a:rPr lang="en-US" sz="2000" dirty="0" smtClean="0"/>
              <a:t>binary trees (3, 31, 127 nodes)</a:t>
            </a:r>
          </a:p>
          <a:p>
            <a:pPr lvl="2"/>
            <a:r>
              <a:rPr lang="en-US" sz="2000" dirty="0" smtClean="0"/>
              <a:t>10Mbps links</a:t>
            </a:r>
          </a:p>
          <a:p>
            <a:pPr lvl="2"/>
            <a:r>
              <a:rPr lang="en-US" sz="2000" dirty="0" smtClean="0"/>
              <a:t>propagation delays randomized from range 1-10ms</a:t>
            </a:r>
          </a:p>
          <a:p>
            <a:pPr lvl="2"/>
            <a:r>
              <a:rPr lang="en-US" sz="2000" dirty="0" smtClean="0"/>
              <a:t>No caching (worst case scenario)</a:t>
            </a:r>
          </a:p>
          <a:p>
            <a:pPr lvl="2"/>
            <a:endParaRPr lang="en-US" sz="2000" dirty="0" smtClean="0"/>
          </a:p>
          <a:p>
            <a:pPr lvl="1"/>
            <a:r>
              <a:rPr lang="en-US" sz="2400" dirty="0" smtClean="0"/>
              <a:t>simple attacker model </a:t>
            </a:r>
          </a:p>
          <a:p>
            <a:pPr lvl="2"/>
            <a:r>
              <a:rPr lang="en-US" sz="2000" dirty="0" smtClean="0"/>
              <a:t>Sends targeted interests (common prefix) for non-existing content</a:t>
            </a:r>
          </a:p>
          <a:p>
            <a:pPr lvl="2"/>
            <a:r>
              <a:rPr lang="en-US" sz="2000" dirty="0" smtClean="0"/>
              <a:t>up to 25% attacker population</a:t>
            </a:r>
          </a:p>
          <a:p>
            <a:pPr lvl="2"/>
            <a:endParaRPr lang="en-US" sz="2000" dirty="0" smtClean="0"/>
          </a:p>
          <a:p>
            <a:pPr lvl="1"/>
            <a:r>
              <a:rPr lang="en-US" sz="2400" dirty="0" smtClean="0"/>
              <a:t>various mitigation techniques</a:t>
            </a:r>
          </a:p>
          <a:p>
            <a:pPr lvl="1"/>
            <a:endParaRPr lang="en-US" sz="2400" dirty="0" smtClean="0"/>
          </a:p>
          <a:p>
            <a:r>
              <a:rPr lang="en-US" sz="2800" dirty="0" smtClean="0"/>
              <a:t>Emulation-based verification</a:t>
            </a:r>
          </a:p>
          <a:p>
            <a:endParaRPr lang="en-US" sz="2800" dirty="0" smtClean="0"/>
          </a:p>
          <a:p>
            <a:r>
              <a:rPr lang="en-US" sz="2800" dirty="0" smtClean="0"/>
              <a:t>Large scale simulations for promising mitigation techniques</a:t>
            </a:r>
          </a:p>
        </p:txBody>
      </p:sp>
      <p:graphicFrame>
        <p:nvGraphicFramePr>
          <p:cNvPr id="396" name="Object 39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6536794"/>
              </p:ext>
            </p:extLst>
          </p:nvPr>
        </p:nvGraphicFramePr>
        <p:xfrm>
          <a:off x="7892256" y="20734824"/>
          <a:ext cx="6788150" cy="85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34" name="Equation" r:id="rId6" imgW="3429000" imgH="431800" progId="Equation.3">
                  <p:embed/>
                </p:oleObj>
              </mc:Choice>
              <mc:Fallback>
                <p:oleObj name="Equation" r:id="rId6" imgW="3429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892256" y="20734824"/>
                        <a:ext cx="6788150" cy="854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38" name="TextBox 3437"/>
          <p:cNvSpPr txBox="1"/>
          <p:nvPr/>
        </p:nvSpPr>
        <p:spPr>
          <a:xfrm>
            <a:off x="-4272110" y="2004473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441" name="Content Placeholder 3440"/>
          <p:cNvSpPr>
            <a:spLocks noGrp="1"/>
          </p:cNvSpPr>
          <p:nvPr>
            <p:ph sz="half" idx="18"/>
          </p:nvPr>
        </p:nvSpPr>
        <p:spPr>
          <a:xfrm>
            <a:off x="15302564" y="22884299"/>
            <a:ext cx="7328119" cy="8839200"/>
          </a:xfrm>
        </p:spPr>
        <p:txBody>
          <a:bodyPr/>
          <a:lstStyle/>
          <a:p>
            <a:r>
              <a:rPr lang="en-US" sz="2800" dirty="0" smtClean="0"/>
              <a:t>Interest processing algorithm</a:t>
            </a:r>
          </a:p>
          <a:p>
            <a:pPr lvl="1"/>
            <a:r>
              <a:rPr lang="en-US" sz="2400" dirty="0" smtClean="0"/>
              <a:t>“accept” if the outgoing face is utilized under a threshold </a:t>
            </a:r>
          </a:p>
          <a:p>
            <a:pPr lvl="1"/>
            <a:endParaRPr lang="en-US" sz="2400" dirty="0" smtClean="0"/>
          </a:p>
          <a:p>
            <a:pPr lvl="1"/>
            <a:r>
              <a:rPr lang="en-US" sz="2400" dirty="0" smtClean="0"/>
              <a:t>Otherwise, accept with probability proportional to the satisfaction ratio on this face</a:t>
            </a:r>
          </a:p>
          <a:p>
            <a:pPr lvl="1"/>
            <a:endParaRPr lang="en-US" sz="2400" dirty="0" smtClean="0">
              <a:solidFill>
                <a:srgbClr val="373737"/>
              </a:solidFill>
            </a:endParaRPr>
          </a:p>
          <a:p>
            <a:pPr lvl="1"/>
            <a:r>
              <a:rPr lang="en-US" sz="2400" dirty="0" smtClean="0"/>
              <a:t>Even if satisfaction ratio is 0: </a:t>
            </a:r>
            <a:r>
              <a:rPr lang="en-US" sz="2400" dirty="0" smtClean="0">
                <a:solidFill>
                  <a:srgbClr val="373737"/>
                </a:solidFill>
              </a:rPr>
              <a:t>“accept” with a low (“probe”) probability</a:t>
            </a:r>
          </a:p>
          <a:p>
            <a:pPr lvl="1"/>
            <a:endParaRPr lang="en-US" sz="3200" dirty="0" smtClean="0"/>
          </a:p>
          <a:p>
            <a:r>
              <a:rPr lang="en-US" sz="2800" dirty="0" smtClean="0"/>
              <a:t>All “accepted” Interests are still subject to (per-prefix/per-face) pending Interest limit</a:t>
            </a:r>
            <a:endParaRPr lang="en-US" sz="3200" dirty="0" smtClean="0"/>
          </a:p>
          <a:p>
            <a:endParaRPr lang="en-US" dirty="0" smtClean="0"/>
          </a:p>
          <a:p>
            <a:r>
              <a:rPr lang="en-US" sz="2800" dirty="0" smtClean="0"/>
              <a:t>Result: </a:t>
            </a:r>
            <a:r>
              <a:rPr lang="en-US" sz="2800" b="1" dirty="0" smtClean="0">
                <a:solidFill>
                  <a:srgbClr val="660066"/>
                </a:solidFill>
              </a:rPr>
              <a:t>works in general, but requires tweaking</a:t>
            </a:r>
          </a:p>
          <a:p>
            <a:pPr lvl="1"/>
            <a:r>
              <a:rPr lang="en-US" sz="2400" dirty="0" smtClean="0">
                <a:solidFill>
                  <a:srgbClr val="373737"/>
                </a:solidFill>
              </a:rPr>
              <a:t>Parameter selection is important but may not be easy due to topology variances.</a:t>
            </a:r>
          </a:p>
          <a:p>
            <a:pPr lvl="1"/>
            <a:r>
              <a:rPr lang="en-US" sz="2400" dirty="0" smtClean="0">
                <a:solidFill>
                  <a:srgbClr val="373737"/>
                </a:solidFill>
              </a:rPr>
              <a:t>May result in link under-utilization</a:t>
            </a:r>
          </a:p>
          <a:p>
            <a:pPr lvl="1"/>
            <a:r>
              <a:rPr lang="en-US" sz="2400" dirty="0" smtClean="0">
                <a:solidFill>
                  <a:srgbClr val="373737"/>
                </a:solidFill>
              </a:rPr>
              <a:t>Might perform better with NACKs (more accurate statistics)</a:t>
            </a:r>
          </a:p>
          <a:p>
            <a:endParaRPr lang="en-US" dirty="0"/>
          </a:p>
        </p:txBody>
      </p:sp>
      <p:pic>
        <p:nvPicPr>
          <p:cNvPr id="412" name="Content Placeholder 35"/>
          <p:cNvPicPr>
            <a:picLocks noChangeAspect="1"/>
          </p:cNvPicPr>
          <p:nvPr/>
        </p:nvPicPr>
        <p:blipFill rotWithShape="1">
          <a:blip r:embed="rId8"/>
          <a:srcRect t="150" b="-71"/>
          <a:stretch/>
        </p:blipFill>
        <p:spPr>
          <a:xfrm>
            <a:off x="15213806" y="15416699"/>
            <a:ext cx="7328119" cy="6465303"/>
          </a:xfrm>
          <a:prstGeom prst="rect">
            <a:avLst/>
          </a:prstGeom>
        </p:spPr>
      </p:pic>
      <p:pic>
        <p:nvPicPr>
          <p:cNvPr id="3447" name="Content Placeholder 3446"/>
          <p:cNvPicPr>
            <a:picLocks noGrp="1" noChangeAspect="1"/>
          </p:cNvPicPr>
          <p:nvPr>
            <p:ph sz="half" idx="19"/>
          </p:nvPr>
        </p:nvPicPr>
        <p:blipFill>
          <a:blip r:embed="rId9"/>
          <a:srcRect t="-12428" b="-12428"/>
          <a:stretch>
            <a:fillRect/>
          </a:stretch>
        </p:blipFill>
        <p:spPr>
          <a:xfrm>
            <a:off x="22939233" y="22960499"/>
            <a:ext cx="7328119" cy="8839200"/>
          </a:xfrm>
        </p:spPr>
      </p:pic>
      <p:pic>
        <p:nvPicPr>
          <p:cNvPr id="3449" name="Content Placeholder 3448"/>
          <p:cNvPicPr>
            <a:picLocks noGrp="1" noChangeAspect="1"/>
          </p:cNvPicPr>
          <p:nvPr>
            <p:ph sz="half" idx="20"/>
          </p:nvPr>
        </p:nvPicPr>
        <p:blipFill>
          <a:blip r:embed="rId10"/>
          <a:srcRect t="-15869" b="-15869"/>
          <a:stretch>
            <a:fillRect/>
          </a:stretch>
        </p:blipFill>
        <p:spPr>
          <a:xfrm>
            <a:off x="7665895" y="22884299"/>
            <a:ext cx="7328119" cy="8839200"/>
          </a:xfrm>
        </p:spPr>
      </p:pic>
      <p:graphicFrame>
        <p:nvGraphicFramePr>
          <p:cNvPr id="421" name="Object 4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006184"/>
              </p:ext>
            </p:extLst>
          </p:nvPr>
        </p:nvGraphicFramePr>
        <p:xfrm>
          <a:off x="1955006" y="36524099"/>
          <a:ext cx="390525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35" name="Equation" r:id="rId11" imgW="1968500" imgH="393700" progId="Equation.3">
                  <p:embed/>
                </p:oleObj>
              </mc:Choice>
              <mc:Fallback>
                <p:oleObj name="Equation" r:id="rId11" imgW="19685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955006" y="36524099"/>
                        <a:ext cx="390525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Monaco"/>
        <a:ea typeface="ＭＳ Ｐゴシック"/>
        <a:cs typeface=""/>
      </a:majorFont>
      <a:minorFont>
        <a:latin typeface="Monaco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Monaco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Monaco" charset="0"/>
            <a:ea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1023</Words>
  <Application>Microsoft Macintosh PowerPoint</Application>
  <PresentationFormat>Custom</PresentationFormat>
  <Paragraphs>168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Monaco</vt:lpstr>
      <vt:lpstr>Arial</vt:lpstr>
      <vt:lpstr>Segoe Condensed</vt:lpstr>
      <vt:lpstr>Office Theme</vt:lpstr>
      <vt:lpstr>Equation</vt:lpstr>
      <vt:lpstr>DoS and DDoS resiliency of NDN/CCN architecture Alexander Afanasyev (UCLA), Ilya Moiseenko (UCLA), Lixia Zhang (UCLA), Ersin Uzun (PARC), Priya Mahadevan (PARC)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Alex Afanasyev</cp:lastModifiedBy>
  <cp:revision>145</cp:revision>
  <dcterms:modified xsi:type="dcterms:W3CDTF">2012-10-09T06:52:53Z</dcterms:modified>
</cp:coreProperties>
</file>